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rels" ContentType="application/vnd.openxmlformats-package.relationships+xml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845" r:id="rId1"/>
  </p:sldMasterIdLst>
  <p:notesMasterIdLst>
    <p:notesMasterId r:id="rId29"/>
  </p:notesMasterIdLst>
  <p:sldIdLst>
    <p:sldId id="256" r:id="rId2"/>
    <p:sldId id="262" r:id="rId3"/>
    <p:sldId id="263" r:id="rId4"/>
    <p:sldId id="264" r:id="rId5"/>
    <p:sldId id="257" r:id="rId6"/>
    <p:sldId id="265" r:id="rId7"/>
    <p:sldId id="266" r:id="rId8"/>
    <p:sldId id="267" r:id="rId9"/>
    <p:sldId id="258" r:id="rId10"/>
    <p:sldId id="261" r:id="rId11"/>
    <p:sldId id="259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25"/>
  </p:normalViewPr>
  <p:slideViewPr>
    <p:cSldViewPr snapToGrid="0" snapToObjects="1">
      <p:cViewPr>
        <p:scale>
          <a:sx n="118" d="100"/>
          <a:sy n="118" d="100"/>
        </p:scale>
        <p:origin x="360" y="1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880A79-6050-A847-B4DB-F8623C5F3E58}" type="datetimeFigureOut">
              <a:rPr lang="en-US" smtClean="0"/>
              <a:t>11/9/15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a-DK" smtClean="0"/>
              <a:t>Click to edit Master text styles</a:t>
            </a:r>
          </a:p>
          <a:p>
            <a:pPr lvl="1"/>
            <a:r>
              <a:rPr lang="da-DK" smtClean="0"/>
              <a:t>Second level</a:t>
            </a:r>
          </a:p>
          <a:p>
            <a:pPr lvl="2"/>
            <a:r>
              <a:rPr lang="da-DK" smtClean="0"/>
              <a:t>Third level</a:t>
            </a:r>
          </a:p>
          <a:p>
            <a:pPr lvl="3"/>
            <a:r>
              <a:rPr lang="da-DK" smtClean="0"/>
              <a:t>Fourth level</a:t>
            </a:r>
          </a:p>
          <a:p>
            <a:pPr lvl="4"/>
            <a:r>
              <a:rPr lang="da-DK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5B8528-366F-E349-A822-EA1BB2171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95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5B8528-366F-E349-A822-EA1BB21711E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7593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5B8528-366F-E349-A822-EA1BB21711E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7905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5B8528-366F-E349-A822-EA1BB21711E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0535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5B8528-366F-E349-A822-EA1BB21711E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3144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a-DK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CE646-D775-A94F-9171-38BF3C46EF9D}" type="datetime1">
              <a:rPr lang="en-US" smtClean="0"/>
              <a:t>11/9/15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1BB89-AA20-6640-B184-086D824DC1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3056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a-DK" smtClean="0"/>
              <a:t>Click to edit Master text styles</a:t>
            </a:r>
          </a:p>
          <a:p>
            <a:pPr lvl="1"/>
            <a:r>
              <a:rPr lang="da-DK" smtClean="0"/>
              <a:t>Second level</a:t>
            </a:r>
          </a:p>
          <a:p>
            <a:pPr lvl="2"/>
            <a:r>
              <a:rPr lang="da-DK" smtClean="0"/>
              <a:t>Third level</a:t>
            </a:r>
          </a:p>
          <a:p>
            <a:pPr lvl="3"/>
            <a:r>
              <a:rPr lang="da-DK" smtClean="0"/>
              <a:t>Fourth level</a:t>
            </a:r>
          </a:p>
          <a:p>
            <a:pPr lvl="4"/>
            <a:r>
              <a:rPr lang="da-DK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A9C04-5089-9B40-BF82-3F547EBF7044}" type="datetime1">
              <a:rPr lang="en-US" smtClean="0"/>
              <a:t>11/9/15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1BB89-AA20-6640-B184-086D824DC1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79009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a-DK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a-DK" smtClean="0"/>
              <a:t>Click to edit Master text styles</a:t>
            </a:r>
          </a:p>
          <a:p>
            <a:pPr lvl="1"/>
            <a:r>
              <a:rPr lang="da-DK" smtClean="0"/>
              <a:t>Second level</a:t>
            </a:r>
          </a:p>
          <a:p>
            <a:pPr lvl="2"/>
            <a:r>
              <a:rPr lang="da-DK" smtClean="0"/>
              <a:t>Third level</a:t>
            </a:r>
          </a:p>
          <a:p>
            <a:pPr lvl="3"/>
            <a:r>
              <a:rPr lang="da-DK" smtClean="0"/>
              <a:t>Fourth level</a:t>
            </a:r>
          </a:p>
          <a:p>
            <a:pPr lvl="4"/>
            <a:r>
              <a:rPr lang="da-DK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5B8DC-99EF-A546-969A-A2B2EB8B3702}" type="datetime1">
              <a:rPr lang="en-US" smtClean="0"/>
              <a:t>11/9/15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1BB89-AA20-6640-B184-086D824DC1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4871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a-DK" smtClean="0"/>
              <a:t>Click to edit Master text styles</a:t>
            </a:r>
          </a:p>
          <a:p>
            <a:pPr lvl="1"/>
            <a:r>
              <a:rPr lang="da-DK" smtClean="0"/>
              <a:t>Second level</a:t>
            </a:r>
          </a:p>
          <a:p>
            <a:pPr lvl="2"/>
            <a:r>
              <a:rPr lang="da-DK" smtClean="0"/>
              <a:t>Third level</a:t>
            </a:r>
          </a:p>
          <a:p>
            <a:pPr lvl="3"/>
            <a:r>
              <a:rPr lang="da-DK" smtClean="0"/>
              <a:t>Fourth level</a:t>
            </a:r>
          </a:p>
          <a:p>
            <a:pPr lvl="4"/>
            <a:r>
              <a:rPr lang="da-DK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26D9B9-D3FA-6B48-8B7A-2AE30DD11E5B}" type="datetime1">
              <a:rPr lang="en-US" smtClean="0"/>
              <a:t>11/9/15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1BB89-AA20-6640-B184-086D824DC1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9626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a-DK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a-DK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90EC7-7B27-E848-ACE5-051B4953FC80}" type="datetime1">
              <a:rPr lang="en-US" smtClean="0"/>
              <a:t>11/9/15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1BB89-AA20-6640-B184-086D824DC1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65320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a-DK" smtClean="0"/>
              <a:t>Click to edit Master text styles</a:t>
            </a:r>
          </a:p>
          <a:p>
            <a:pPr lvl="1"/>
            <a:r>
              <a:rPr lang="da-DK" smtClean="0"/>
              <a:t>Second level</a:t>
            </a:r>
          </a:p>
          <a:p>
            <a:pPr lvl="2"/>
            <a:r>
              <a:rPr lang="da-DK" smtClean="0"/>
              <a:t>Third level</a:t>
            </a:r>
          </a:p>
          <a:p>
            <a:pPr lvl="3"/>
            <a:r>
              <a:rPr lang="da-DK" smtClean="0"/>
              <a:t>Fourth level</a:t>
            </a:r>
          </a:p>
          <a:p>
            <a:pPr lvl="4"/>
            <a:r>
              <a:rPr lang="da-DK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a-DK" smtClean="0"/>
              <a:t>Click to edit Master text styles</a:t>
            </a:r>
          </a:p>
          <a:p>
            <a:pPr lvl="1"/>
            <a:r>
              <a:rPr lang="da-DK" smtClean="0"/>
              <a:t>Second level</a:t>
            </a:r>
          </a:p>
          <a:p>
            <a:pPr lvl="2"/>
            <a:r>
              <a:rPr lang="da-DK" smtClean="0"/>
              <a:t>Third level</a:t>
            </a:r>
          </a:p>
          <a:p>
            <a:pPr lvl="3"/>
            <a:r>
              <a:rPr lang="da-DK" smtClean="0"/>
              <a:t>Fourth level</a:t>
            </a:r>
          </a:p>
          <a:p>
            <a:pPr lvl="4"/>
            <a:r>
              <a:rPr lang="da-DK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70529-5E82-FE4D-85ED-0F22C3AB2BD4}" type="datetime1">
              <a:rPr lang="en-US" smtClean="0"/>
              <a:t>11/9/15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1BB89-AA20-6640-B184-086D824DC1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84334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a-DK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a-DK" smtClean="0"/>
              <a:t>Click to edit Master text styles</a:t>
            </a:r>
          </a:p>
          <a:p>
            <a:pPr lvl="1"/>
            <a:r>
              <a:rPr lang="da-DK" smtClean="0"/>
              <a:t>Second level</a:t>
            </a:r>
          </a:p>
          <a:p>
            <a:pPr lvl="2"/>
            <a:r>
              <a:rPr lang="da-DK" smtClean="0"/>
              <a:t>Third level</a:t>
            </a:r>
          </a:p>
          <a:p>
            <a:pPr lvl="3"/>
            <a:r>
              <a:rPr lang="da-DK" smtClean="0"/>
              <a:t>Fourth level</a:t>
            </a:r>
          </a:p>
          <a:p>
            <a:pPr lvl="4"/>
            <a:r>
              <a:rPr lang="da-DK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a-DK" smtClean="0"/>
              <a:t>Click to edit Master text styles</a:t>
            </a:r>
          </a:p>
          <a:p>
            <a:pPr lvl="1"/>
            <a:r>
              <a:rPr lang="da-DK" smtClean="0"/>
              <a:t>Second level</a:t>
            </a:r>
          </a:p>
          <a:p>
            <a:pPr lvl="2"/>
            <a:r>
              <a:rPr lang="da-DK" smtClean="0"/>
              <a:t>Third level</a:t>
            </a:r>
          </a:p>
          <a:p>
            <a:pPr lvl="3"/>
            <a:r>
              <a:rPr lang="da-DK" smtClean="0"/>
              <a:t>Fourth level</a:t>
            </a:r>
          </a:p>
          <a:p>
            <a:pPr lvl="4"/>
            <a:r>
              <a:rPr lang="da-DK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56F35-1D29-D24C-AB3C-0F51D938EEAE}" type="datetime1">
              <a:rPr lang="en-US" smtClean="0"/>
              <a:t>11/9/15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1BB89-AA20-6640-B184-086D824DC1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39118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AC2BE-4B70-8F43-9FE7-9E94F4725E07}" type="datetime1">
              <a:rPr lang="en-US" smtClean="0"/>
              <a:t>11/9/15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1BB89-AA20-6640-B184-086D824DC1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14193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93E51-81D6-9545-AC9C-9F983F9BCE33}" type="datetime1">
              <a:rPr lang="en-US" smtClean="0"/>
              <a:t>11/9/15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1BB89-AA20-6640-B184-086D824DC1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01455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a-DK" smtClean="0"/>
              <a:t>Click to edit Master text styles</a:t>
            </a:r>
          </a:p>
          <a:p>
            <a:pPr lvl="1"/>
            <a:r>
              <a:rPr lang="da-DK" smtClean="0"/>
              <a:t>Second level</a:t>
            </a:r>
          </a:p>
          <a:p>
            <a:pPr lvl="2"/>
            <a:r>
              <a:rPr lang="da-DK" smtClean="0"/>
              <a:t>Third level</a:t>
            </a:r>
          </a:p>
          <a:p>
            <a:pPr lvl="3"/>
            <a:r>
              <a:rPr lang="da-DK" smtClean="0"/>
              <a:t>Fourth level</a:t>
            </a:r>
          </a:p>
          <a:p>
            <a:pPr lvl="4"/>
            <a:r>
              <a:rPr lang="da-DK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1ED60-E0A2-DA44-B76B-03ADB4F5D522}" type="datetime1">
              <a:rPr lang="en-US" smtClean="0"/>
              <a:t>11/9/15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1BB89-AA20-6640-B184-086D824DC1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59474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C60EC-7955-994E-985A-C78D746F0D1B}" type="datetime1">
              <a:rPr lang="en-US" smtClean="0"/>
              <a:t>11/9/15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1BB89-AA20-6640-B184-086D824DC1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92900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eg"/><Relationship Id="rId14" Type="http://schemas.microsoft.com/office/2007/relationships/hdphoto" Target="../media/hdphoto1.wdp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artisticPaintStrokes/>
                    </a14:imgEffect>
                  </a14:imgLayer>
                </a14:imgProps>
              </a:ext>
            </a:extLst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a-DK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a-DK" smtClean="0"/>
              <a:t>Click to edit Master text styles</a:t>
            </a:r>
          </a:p>
          <a:p>
            <a:pPr lvl="1"/>
            <a:r>
              <a:rPr lang="da-DK" smtClean="0"/>
              <a:t>Second level</a:t>
            </a:r>
          </a:p>
          <a:p>
            <a:pPr lvl="2"/>
            <a:r>
              <a:rPr lang="da-DK" smtClean="0"/>
              <a:t>Third level</a:t>
            </a:r>
          </a:p>
          <a:p>
            <a:pPr lvl="3"/>
            <a:r>
              <a:rPr lang="da-DK" smtClean="0"/>
              <a:t>Fourth level</a:t>
            </a:r>
          </a:p>
          <a:p>
            <a:pPr lvl="4"/>
            <a:r>
              <a:rPr lang="da-DK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F2804C-22F3-4E4D-A8F0-192DE66784DA}" type="datetime1">
              <a:rPr lang="en-US" smtClean="0"/>
              <a:t>11/9/15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C1BB89-AA20-6640-B184-086D824DC1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34420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6" r:id="rId1"/>
    <p:sldLayoutId id="2147483847" r:id="rId2"/>
    <p:sldLayoutId id="2147483848" r:id="rId3"/>
    <p:sldLayoutId id="2147483849" r:id="rId4"/>
    <p:sldLayoutId id="2147483850" r:id="rId5"/>
    <p:sldLayoutId id="2147483851" r:id="rId6"/>
    <p:sldLayoutId id="2147483852" r:id="rId7"/>
    <p:sldLayoutId id="2147483853" r:id="rId8"/>
    <p:sldLayoutId id="2147483854" r:id="rId9"/>
    <p:sldLayoutId id="2147483855" r:id="rId10"/>
    <p:sldLayoutId id="2147483856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tiff"/><Relationship Id="rId3" Type="http://schemas.openxmlformats.org/officeDocument/2006/relationships/hyperlink" Target="https://en.wikipedia.org/wiki/Standard_Model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9.emf"/><Relationship Id="rId3" Type="http://schemas.openxmlformats.org/officeDocument/2006/relationships/image" Target="../media/image20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hyperlink" Target="http://atlas.ch/" TargetMode="External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tiff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406267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Automated Matrix‑Element Re‑Weighting in Effective Field Theories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2787745"/>
          </a:xfrm>
        </p:spPr>
        <p:txBody>
          <a:bodyPr>
            <a:normAutofit/>
          </a:bodyPr>
          <a:lstStyle/>
          <a:p>
            <a:r>
              <a:rPr lang="en-US" dirty="0" smtClean="0"/>
              <a:t>Master’s Thesis</a:t>
            </a:r>
          </a:p>
          <a:p>
            <a:r>
              <a:rPr lang="en-US" dirty="0" smtClean="0"/>
              <a:t>Christopher Robert Jacobsen</a:t>
            </a:r>
          </a:p>
          <a:p>
            <a:r>
              <a:rPr lang="en-US" dirty="0" smtClean="0"/>
              <a:t>November 2015</a:t>
            </a:r>
          </a:p>
          <a:p>
            <a:endParaRPr lang="en-US" dirty="0" smtClean="0"/>
          </a:p>
          <a:p>
            <a:r>
              <a:rPr lang="en-US" dirty="0" smtClean="0"/>
              <a:t>Advisor: Jørgen Beck Hansen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1692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1BB89-AA20-6640-B184-086D824DC178}" type="slidenum">
              <a:rPr lang="en-US" smtClean="0"/>
              <a:t>10</a:t>
            </a:fld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7868835"/>
              </p:ext>
            </p:extLst>
          </p:nvPr>
        </p:nvGraphicFramePr>
        <p:xfrm>
          <a:off x="2648026" y="566400"/>
          <a:ext cx="6895948" cy="5504863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740054"/>
                <a:gridCol w="5155894"/>
              </a:tblGrid>
              <a:tr h="786409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Step</a:t>
                      </a:r>
                      <a:r>
                        <a:rPr lang="en-US" sz="2400" baseline="0" dirty="0" smtClean="0"/>
                        <a:t> 1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 smtClean="0"/>
                        <a:t>SherpaWeight</a:t>
                      </a:r>
                      <a:endParaRPr lang="en-US" sz="2400" dirty="0"/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86409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Step 2</a:t>
                      </a:r>
                      <a:endParaRPr lang="en-US" sz="24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EFT</a:t>
                      </a:r>
                      <a:r>
                        <a:rPr lang="en-US" sz="2400" baseline="0" dirty="0" smtClean="0"/>
                        <a:t> model</a:t>
                      </a:r>
                      <a:endParaRPr lang="en-US" sz="24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786409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Step</a:t>
                      </a:r>
                      <a:r>
                        <a:rPr lang="en-US" sz="2400" baseline="0" dirty="0" smtClean="0"/>
                        <a:t> 3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Choose process and generate</a:t>
                      </a:r>
                      <a:r>
                        <a:rPr lang="en-US" sz="2400" baseline="0" dirty="0" smtClean="0"/>
                        <a:t> events</a:t>
                      </a:r>
                      <a:endParaRPr lang="en-US" sz="2400" dirty="0"/>
                    </a:p>
                  </a:txBody>
                  <a:tcPr anchor="ctr"/>
                </a:tc>
              </a:tr>
              <a:tr h="786409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Step 4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Choose observables and binning</a:t>
                      </a:r>
                      <a:endParaRPr lang="en-US" sz="2400" dirty="0"/>
                    </a:p>
                  </a:txBody>
                  <a:tcPr anchor="ctr"/>
                </a:tc>
              </a:tr>
              <a:tr h="786409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Step 5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Test EFT model</a:t>
                      </a:r>
                      <a:endParaRPr lang="en-US" sz="2400" dirty="0"/>
                    </a:p>
                  </a:txBody>
                  <a:tcPr anchor="ctr"/>
                </a:tc>
              </a:tr>
              <a:tr h="786409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Step 6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Test</a:t>
                      </a:r>
                      <a:r>
                        <a:rPr lang="en-US" sz="2400" baseline="0" dirty="0" smtClean="0"/>
                        <a:t> reweighting</a:t>
                      </a:r>
                      <a:endParaRPr lang="en-US" sz="2400" dirty="0"/>
                    </a:p>
                  </a:txBody>
                  <a:tcPr anchor="ctr"/>
                </a:tc>
              </a:tr>
              <a:tr h="786409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Step 7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Fit EFT to SM</a:t>
                      </a:r>
                      <a:endParaRPr lang="en-US" sz="2400" dirty="0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24284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SherpaWeight – a reweighting software tool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 smtClean="0"/>
              <a:t>Calculates reweight-coefficients for user-specified reweight model-parameters.</a:t>
            </a:r>
          </a:p>
          <a:p>
            <a:pPr>
              <a:buFont typeface="Arial" charset="0"/>
              <a:buChar char="•"/>
            </a:pPr>
            <a:r>
              <a:rPr lang="en-US" dirty="0" smtClean="0"/>
              <a:t>Embeds the reweight-coefficients in copy of event file.</a:t>
            </a:r>
          </a:p>
          <a:p>
            <a:pPr>
              <a:buFont typeface="Arial" charset="0"/>
              <a:buChar char="•"/>
            </a:pPr>
            <a:r>
              <a:rPr lang="en-US" dirty="0" smtClean="0"/>
              <a:t>Linked with Sherpa framework (version 2.2.0).</a:t>
            </a:r>
            <a:endParaRPr lang="en-US" dirty="0" smtClean="0"/>
          </a:p>
          <a:p>
            <a:pPr>
              <a:buFont typeface="Arial" charset="0"/>
              <a:buChar char="•"/>
            </a:pPr>
            <a:r>
              <a:rPr lang="en-US" dirty="0" smtClean="0"/>
              <a:t>Supports all Sherpa and UFO models.</a:t>
            </a:r>
          </a:p>
          <a:p>
            <a:pPr>
              <a:buFont typeface="Arial" charset="0"/>
              <a:buChar char="•"/>
            </a:pPr>
            <a:r>
              <a:rPr lang="en-US" dirty="0" smtClean="0"/>
              <a:t>Supports HepMC2 and Sherpa-ROOT event files.</a:t>
            </a:r>
          </a:p>
          <a:p>
            <a:r>
              <a:rPr lang="en-US" dirty="0"/>
              <a:t>Generic modular design to be future extendable.</a:t>
            </a:r>
          </a:p>
          <a:p>
            <a:r>
              <a:rPr lang="en-US" dirty="0"/>
              <a:t>Cross-platform C++11</a:t>
            </a:r>
            <a:r>
              <a:rPr lang="en-US" dirty="0" smtClean="0"/>
              <a:t>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1BB89-AA20-6640-B184-086D824DC178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2422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SherpaWeight – a reweighting software tool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A problem with the Sherpa framework:</a:t>
            </a:r>
          </a:p>
          <a:p>
            <a:r>
              <a:rPr lang="en-US" dirty="0" smtClean="0"/>
              <a:t>Model parameters can only be set once per instance.</a:t>
            </a:r>
          </a:p>
          <a:p>
            <a:r>
              <a:rPr lang="en-US" dirty="0" smtClean="0"/>
              <a:t>Only one instance can be constructed per application.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Solution: </a:t>
            </a:r>
            <a:r>
              <a:rPr lang="en-US" b="1" dirty="0" smtClean="0"/>
              <a:t>SherpaME</a:t>
            </a:r>
            <a:r>
              <a:rPr lang="en-US" dirty="0" smtClean="0"/>
              <a:t> – a matrix-element calculation tool</a:t>
            </a:r>
          </a:p>
          <a:p>
            <a:r>
              <a:rPr lang="en-US" dirty="0" smtClean="0"/>
              <a:t>Called by SherpaWeight to evaluate matrix-elements for a given set of model parameters and an event file.</a:t>
            </a:r>
          </a:p>
          <a:p>
            <a:r>
              <a:rPr lang="en-US" dirty="0" smtClean="0"/>
              <a:t>Stores ME values in a ROOT data file as a tree object.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1BB89-AA20-6640-B184-086D824DC178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0210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ight Arrow 13"/>
          <p:cNvSpPr/>
          <p:nvPr/>
        </p:nvSpPr>
        <p:spPr>
          <a:xfrm>
            <a:off x="5662668" y="2830002"/>
            <a:ext cx="3476742" cy="464186"/>
          </a:xfrm>
          <a:prstGeom prst="rightArrow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SherpaWeight – a reweighting software tool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1BB89-AA20-6640-B184-086D824DC178}" type="slidenum">
              <a:rPr lang="en-US" smtClean="0"/>
              <a:t>13</a:t>
            </a:fld>
            <a:endParaRPr lang="en-US" dirty="0"/>
          </a:p>
        </p:txBody>
      </p:sp>
      <p:sp>
        <p:nvSpPr>
          <p:cNvPr id="5" name="Can 4"/>
          <p:cNvSpPr/>
          <p:nvPr/>
        </p:nvSpPr>
        <p:spPr>
          <a:xfrm>
            <a:off x="1035583" y="1726692"/>
            <a:ext cx="1222873" cy="96948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Input Event File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172859" y="1726692"/>
            <a:ext cx="2489810" cy="2624971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800" dirty="0" smtClean="0"/>
              <a:t>SherpaWeight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Iterate through ME evaluations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Calculate reweight-coefficients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Embed coefficients in copy of events</a:t>
            </a:r>
          </a:p>
        </p:txBody>
      </p:sp>
      <p:sp>
        <p:nvSpPr>
          <p:cNvPr id="8" name="Snip Single Corner Rectangle 7"/>
          <p:cNvSpPr/>
          <p:nvPr/>
        </p:nvSpPr>
        <p:spPr>
          <a:xfrm>
            <a:off x="838200" y="2994228"/>
            <a:ext cx="1630495" cy="1021420"/>
          </a:xfrm>
          <a:prstGeom prst="snip1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Sherpa Model Run Card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9139410" y="1726692"/>
            <a:ext cx="2214390" cy="2624971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800" b="1" dirty="0" smtClean="0"/>
              <a:t>SherpaME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Initialize Sherpa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Calculate ME for each event</a:t>
            </a:r>
            <a:endParaRPr lang="en-US" dirty="0"/>
          </a:p>
        </p:txBody>
      </p:sp>
      <p:sp>
        <p:nvSpPr>
          <p:cNvPr id="10" name="Snip Single Corner Rectangle 9"/>
          <p:cNvSpPr/>
          <p:nvPr/>
        </p:nvSpPr>
        <p:spPr>
          <a:xfrm>
            <a:off x="6632151" y="2604895"/>
            <a:ext cx="1704402" cy="914400"/>
          </a:xfrm>
          <a:prstGeom prst="snip1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Sherpa Model </a:t>
            </a:r>
            <a:r>
              <a:rPr lang="en-US" smtClean="0"/>
              <a:t>Run Card (modified)</a:t>
            </a:r>
            <a:endParaRPr lang="en-US" dirty="0"/>
          </a:p>
        </p:txBody>
      </p:sp>
      <p:sp>
        <p:nvSpPr>
          <p:cNvPr id="13" name="Right Arrow 12"/>
          <p:cNvSpPr/>
          <p:nvPr/>
        </p:nvSpPr>
        <p:spPr>
          <a:xfrm>
            <a:off x="5662668" y="1872866"/>
            <a:ext cx="3476742" cy="418641"/>
          </a:xfrm>
          <a:prstGeom prst="rightArrow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Input Event File</a:t>
            </a:r>
            <a:endParaRPr lang="en-US"/>
          </a:p>
        </p:txBody>
      </p:sp>
      <p:sp>
        <p:nvSpPr>
          <p:cNvPr id="16" name="Left Arrow 15"/>
          <p:cNvSpPr/>
          <p:nvPr/>
        </p:nvSpPr>
        <p:spPr>
          <a:xfrm>
            <a:off x="5662668" y="3833870"/>
            <a:ext cx="3476742" cy="363557"/>
          </a:xfrm>
          <a:prstGeom prst="leftArrow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Output ME File</a:t>
            </a:r>
            <a:endParaRPr lang="en-US" dirty="0"/>
          </a:p>
        </p:txBody>
      </p:sp>
      <p:sp>
        <p:nvSpPr>
          <p:cNvPr id="17" name="Can 16"/>
          <p:cNvSpPr/>
          <p:nvPr/>
        </p:nvSpPr>
        <p:spPr>
          <a:xfrm>
            <a:off x="3512317" y="5034708"/>
            <a:ext cx="1900409" cy="1424323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Output Event File</a:t>
            </a:r>
            <a:br>
              <a:rPr lang="en-US" dirty="0" smtClean="0"/>
            </a:br>
            <a:r>
              <a:rPr lang="en-US" dirty="0" smtClean="0"/>
              <a:t>with reweight-coefficients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6224529" y="1542361"/>
            <a:ext cx="5387249" cy="3492347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ME Evaluation</a:t>
            </a:r>
            <a:br>
              <a:rPr lang="en-US" dirty="0" smtClean="0">
                <a:solidFill>
                  <a:schemeClr val="tx1"/>
                </a:solidFill>
              </a:rPr>
            </a:br>
            <a:r>
              <a:rPr lang="en-US" dirty="0" smtClean="0">
                <a:solidFill>
                  <a:schemeClr val="tx1"/>
                </a:solidFill>
              </a:rPr>
              <a:t>(1M events </a:t>
            </a:r>
            <a:r>
              <a:rPr lang="da-DK" dirty="0" smtClean="0">
                <a:solidFill>
                  <a:schemeClr val="tx1"/>
                </a:solidFill>
              </a:rPr>
              <a:t>~ 5minutes)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Down Arrow 19"/>
          <p:cNvSpPr/>
          <p:nvPr/>
        </p:nvSpPr>
        <p:spPr>
          <a:xfrm>
            <a:off x="4258710" y="4343583"/>
            <a:ext cx="407624" cy="691125"/>
          </a:xfrm>
          <a:prstGeom prst="downArrow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/>
          <p:cNvSpPr/>
          <p:nvPr/>
        </p:nvSpPr>
        <p:spPr>
          <a:xfrm>
            <a:off x="2258456" y="2126255"/>
            <a:ext cx="914403" cy="330506"/>
          </a:xfrm>
          <a:prstGeom prst="rightArrow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/>
          <p:cNvSpPr/>
          <p:nvPr/>
        </p:nvSpPr>
        <p:spPr>
          <a:xfrm>
            <a:off x="2468695" y="3341837"/>
            <a:ext cx="704164" cy="330506"/>
          </a:xfrm>
          <a:prstGeom prst="rightArrow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329134" y="4725046"/>
            <a:ext cx="2779005" cy="1477328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(SherpaWeight){</a:t>
            </a:r>
          </a:p>
          <a:p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 Param1   0   1E3</a:t>
            </a:r>
          </a:p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Param2   5.1 2.6</a:t>
            </a:r>
          </a:p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Block[1] 0.5 0.25</a:t>
            </a:r>
          </a:p>
          <a:p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}(SherpaWeight)</a:t>
            </a: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40" name="Up Arrow 39"/>
          <p:cNvSpPr/>
          <p:nvPr/>
        </p:nvSpPr>
        <p:spPr>
          <a:xfrm>
            <a:off x="1461110" y="4029025"/>
            <a:ext cx="374573" cy="696021"/>
          </a:xfrm>
          <a:prstGeom prst="upArrow">
            <a:avLst>
              <a:gd name="adj1" fmla="val 32353"/>
              <a:gd name="adj2" fmla="val 50000"/>
            </a:avLst>
          </a:prstGeom>
          <a:solidFill>
            <a:schemeClr val="bg2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064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1BB89-AA20-6640-B184-086D824DC178}" type="slidenum">
              <a:rPr lang="en-US" smtClean="0"/>
              <a:t>14</a:t>
            </a:fld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7374883"/>
              </p:ext>
            </p:extLst>
          </p:nvPr>
        </p:nvGraphicFramePr>
        <p:xfrm>
          <a:off x="2648026" y="566400"/>
          <a:ext cx="6895948" cy="5504863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740054"/>
                <a:gridCol w="5155894"/>
              </a:tblGrid>
              <a:tr h="786409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Step</a:t>
                      </a:r>
                      <a:r>
                        <a:rPr lang="en-US" sz="2400" baseline="0" dirty="0" smtClean="0"/>
                        <a:t> 1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 smtClean="0"/>
                        <a:t>SherpaWeight</a:t>
                      </a:r>
                      <a:endParaRPr lang="en-US" sz="2400" dirty="0"/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86409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Step 2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EFT</a:t>
                      </a:r>
                      <a:r>
                        <a:rPr lang="en-US" sz="2400" baseline="0" dirty="0" smtClean="0"/>
                        <a:t> model</a:t>
                      </a:r>
                      <a:endParaRPr lang="en-US" sz="24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86409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Step</a:t>
                      </a:r>
                      <a:r>
                        <a:rPr lang="en-US" sz="2400" baseline="0" dirty="0" smtClean="0"/>
                        <a:t> 3</a:t>
                      </a:r>
                      <a:endParaRPr lang="en-US" sz="24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Choose process and generate</a:t>
                      </a:r>
                      <a:r>
                        <a:rPr lang="en-US" sz="2400" baseline="0" dirty="0" smtClean="0"/>
                        <a:t> events</a:t>
                      </a:r>
                      <a:endParaRPr lang="en-US" sz="24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786409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Step 4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Choose observables and binning</a:t>
                      </a:r>
                      <a:endParaRPr lang="en-US" sz="2400" dirty="0"/>
                    </a:p>
                  </a:txBody>
                  <a:tcPr anchor="ctr"/>
                </a:tc>
              </a:tr>
              <a:tr h="786409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Step 5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Test EFT model</a:t>
                      </a:r>
                      <a:endParaRPr lang="en-US" sz="2400" dirty="0"/>
                    </a:p>
                  </a:txBody>
                  <a:tcPr anchor="ctr"/>
                </a:tc>
              </a:tr>
              <a:tr h="786409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Step 6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Test</a:t>
                      </a:r>
                      <a:r>
                        <a:rPr lang="en-US" sz="2400" baseline="0" dirty="0" smtClean="0"/>
                        <a:t> reweighting</a:t>
                      </a:r>
                      <a:endParaRPr lang="en-US" sz="2400" dirty="0"/>
                    </a:p>
                  </a:txBody>
                  <a:tcPr anchor="ctr"/>
                </a:tc>
              </a:tr>
              <a:tr h="786409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Step 7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Fit EFT to SM</a:t>
                      </a:r>
                      <a:endParaRPr lang="en-US" sz="2400" dirty="0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44342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Effective Field Theory (EFT)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 smtClean="0"/>
                  <a:t>EFT extends the SM with higher order operators in the Lagrangian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/>
                        <m:t>ℒ</m:t>
                      </m:r>
                      <m:r>
                        <a:rPr lang="en-US" i="1"/>
                        <m:t>=</m:t>
                      </m:r>
                      <m:sSub>
                        <m:sSubPr>
                          <m:ctrlPr>
                            <a:rPr lang="en-US" i="1"/>
                          </m:ctrlPr>
                        </m:sSubPr>
                        <m:e>
                          <m:r>
                            <a:rPr lang="en-US" i="1"/>
                            <m:t>ℒ</m:t>
                          </m:r>
                        </m:e>
                        <m:sub>
                          <m:r>
                            <a:rPr lang="en-US" i="1"/>
                            <m:t>𝑆𝑀</m:t>
                          </m:r>
                        </m:sub>
                      </m:sSub>
                      <m:r>
                        <a:rPr lang="en-US" i="1"/>
                        <m:t>+</m:t>
                      </m:r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en-US" i="1"/>
                          </m:ctrlPr>
                        </m:naryPr>
                        <m:sub>
                          <m:r>
                            <a:rPr lang="en-US" i="1"/>
                            <m:t>𝑖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US" i="1"/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/>
                                  </m:ctrlPr>
                                </m:sSubPr>
                                <m:e>
                                  <m:r>
                                    <a:rPr lang="en-US" i="1"/>
                                    <m:t>𝑐</m:t>
                                  </m:r>
                                </m:e>
                                <m:sub>
                                  <m:r>
                                    <a:rPr lang="en-US" i="1"/>
                                    <m:t>6,</m:t>
                                  </m:r>
                                  <m:r>
                                    <a:rPr lang="en-US" i="1"/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sSup>
                                <m:sSupPr>
                                  <m:ctrlPr>
                                    <a:rPr lang="en-US" i="1"/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/>
                                    <m:t>Λ</m:t>
                                  </m:r>
                                </m:e>
                                <m:sup>
                                  <m:r>
                                    <a:rPr lang="en-US" i="1"/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nary>
                      <m:sSub>
                        <m:sSubPr>
                          <m:ctrlPr>
                            <a:rPr lang="en-US" i="1"/>
                          </m:ctrlPr>
                        </m:sSubPr>
                        <m:e>
                          <m:r>
                            <a:rPr lang="en-US" i="1"/>
                            <m:t>𝒪</m:t>
                          </m:r>
                        </m:e>
                        <m:sub>
                          <m:r>
                            <a:rPr lang="en-US" i="1"/>
                            <m:t>6,</m:t>
                          </m:r>
                          <m:r>
                            <a:rPr lang="en-US" i="1"/>
                            <m:t>𝑖</m:t>
                          </m:r>
                        </m:sub>
                      </m:sSub>
                      <m:r>
                        <a:rPr lang="en-US" i="1"/>
                        <m:t>+</m:t>
                      </m:r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en-US" i="1"/>
                          </m:ctrlPr>
                        </m:naryPr>
                        <m:sub>
                          <m:r>
                            <a:rPr lang="en-US" i="1"/>
                            <m:t>𝑗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US" i="1"/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/>
                                  </m:ctrlPr>
                                </m:sSubPr>
                                <m:e>
                                  <m:r>
                                    <a:rPr lang="en-US" i="1"/>
                                    <m:t>𝑐</m:t>
                                  </m:r>
                                </m:e>
                                <m:sub>
                                  <m:r>
                                    <a:rPr lang="en-US" i="1"/>
                                    <m:t>8,</m:t>
                                  </m:r>
                                  <m:r>
                                    <a:rPr lang="en-US" i="1"/>
                                    <m:t>𝑗</m:t>
                                  </m:r>
                                </m:sub>
                              </m:sSub>
                            </m:num>
                            <m:den>
                              <m:sSup>
                                <m:sSupPr>
                                  <m:ctrlPr>
                                    <a:rPr lang="en-US" i="1"/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/>
                                    <m:t>Λ</m:t>
                                  </m:r>
                                </m:e>
                                <m:sup>
                                  <m:r>
                                    <a:rPr lang="en-US" i="1"/>
                                    <m:t>4</m:t>
                                  </m:r>
                                </m:sup>
                              </m:sSup>
                            </m:den>
                          </m:f>
                        </m:e>
                      </m:nary>
                      <m:sSub>
                        <m:sSubPr>
                          <m:ctrlPr>
                            <a:rPr lang="en-US" i="1"/>
                          </m:ctrlPr>
                        </m:sSubPr>
                        <m:e>
                          <m:r>
                            <a:rPr lang="en-US" i="1"/>
                            <m:t>𝒪</m:t>
                          </m:r>
                        </m:e>
                        <m:sub>
                          <m:r>
                            <a:rPr lang="en-US" i="1"/>
                            <m:t>8,</m:t>
                          </m:r>
                          <m:r>
                            <a:rPr lang="en-US" i="1"/>
                            <m:t>𝑗</m:t>
                          </m:r>
                        </m:sub>
                      </m:sSub>
                      <m:r>
                        <a:rPr lang="en-US" i="1"/>
                        <m:t>+…</m:t>
                      </m:r>
                    </m:oMath>
                  </m:oMathPara>
                </a14:m>
                <a:endParaRPr lang="en-US" dirty="0" smtClean="0"/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ℒ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𝑆𝑀</m:t>
                        </m:r>
                      </m:sub>
                    </m:sSub>
                  </m:oMath>
                </a14:m>
                <a:r>
                  <a:rPr lang="en-US" dirty="0" smtClean="0"/>
                  <a:t>: standard model Lagrangian (dimension four, except for Higgs term)</a:t>
                </a:r>
                <a:endParaRPr lang="en-US" dirty="0"/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charset="0"/>
                      </a:rPr>
                      <m:t>Λ</m:t>
                    </m:r>
                  </m:oMath>
                </a14:m>
                <a:r>
                  <a:rPr lang="en-US" dirty="0" smtClean="0"/>
                  <a:t>: energy scale to characterize coefficients,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charset="0"/>
                      </a:rPr>
                      <m:t>Λ</m:t>
                    </m:r>
                  </m:oMath>
                </a14:m>
                <a:r>
                  <a:rPr lang="en-US" dirty="0" smtClean="0"/>
                  <a:t> &gt; experimental energy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𝒪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6</m:t>
                        </m:r>
                        <m:r>
                          <a:rPr lang="da-DK" b="0" i="1" smtClean="0">
                            <a:latin typeface="Cambria Math" charset="0"/>
                          </a:rPr>
                          <m:t>/8</m:t>
                        </m:r>
                        <m:r>
                          <a:rPr lang="en-US" i="1">
                            <a:latin typeface="Cambria Math" charset="0"/>
                          </a:rPr>
                          <m:t>,</m:t>
                        </m:r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 smtClean="0"/>
                  <a:t>: dimension-six/eight operators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6</m:t>
                        </m:r>
                        <m:r>
                          <a:rPr lang="da-DK" b="0" i="1" smtClean="0">
                            <a:latin typeface="Cambria Math" charset="0"/>
                          </a:rPr>
                          <m:t>/8</m:t>
                        </m:r>
                        <m:r>
                          <a:rPr lang="en-US" i="1">
                            <a:latin typeface="Cambria Math" charset="0"/>
                          </a:rPr>
                          <m:t>,</m:t>
                        </m:r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 smtClean="0"/>
                  <a:t>: dimensionless coefficients for dimension-six/eight operators</a:t>
                </a:r>
                <a:endParaRPr lang="en-US" dirty="0"/>
              </a:p>
              <a:p>
                <a:r>
                  <a:rPr lang="en-US" dirty="0" smtClean="0"/>
                  <a:t>E &lt;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charset="0"/>
                      </a:rPr>
                      <m:t>Λ</m:t>
                    </m:r>
                    <m:r>
                      <a:rPr lang="da-DK" b="0" i="0" smtClean="0">
                        <a:latin typeface="Cambria Math" charset="0"/>
                      </a:rPr>
                      <m:t>:</m:t>
                    </m:r>
                  </m:oMath>
                </a14:m>
                <a:r>
                  <a:rPr lang="en-US" dirty="0" smtClean="0"/>
                  <a:t> EFT is a low-energy approximation to new physics.</a:t>
                </a:r>
              </a:p>
              <a:p>
                <a:r>
                  <a:rPr lang="en-US" dirty="0"/>
                  <a:t>Respects gauge </a:t>
                </a:r>
                <a:r>
                  <a:rPr lang="en-US" dirty="0" smtClean="0"/>
                  <a:t>symmetries</a:t>
                </a: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1BB89-AA20-6640-B184-086D824DC178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04775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EFT – Dimension six operators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5030787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Focus on dimension-six operators, absorbing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charset="0"/>
                      </a:rPr>
                      <m:t>Λ</m:t>
                    </m:r>
                  </m:oMath>
                </a14:m>
                <a:r>
                  <a:rPr lang="en-US" dirty="0" smtClean="0"/>
                  <a:t> into coefficients: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i="1"/>
                      <m:t>ℒ</m:t>
                    </m:r>
                    <m:r>
                      <a:rPr lang="en-US" i="1"/>
                      <m:t>=</m:t>
                    </m:r>
                    <m:sSub>
                      <m:sSubPr>
                        <m:ctrlPr>
                          <a:rPr lang="en-US" i="1"/>
                        </m:ctrlPr>
                      </m:sSubPr>
                      <m:e>
                        <m:r>
                          <a:rPr lang="en-US" i="1"/>
                          <m:t>ℒ</m:t>
                        </m:r>
                      </m:e>
                      <m:sub>
                        <m:r>
                          <a:rPr lang="en-US" i="1"/>
                          <m:t>𝑆𝑀</m:t>
                        </m:r>
                      </m:sub>
                    </m:sSub>
                    <m:r>
                      <a:rPr lang="en-US" i="1"/>
                      <m:t>+</m:t>
                    </m:r>
                    <m:nary>
                      <m:naryPr>
                        <m:chr m:val="∑"/>
                        <m:limLoc m:val="undOvr"/>
                        <m:supHide m:val="on"/>
                        <m:ctrlPr>
                          <a:rPr lang="en-US" i="1"/>
                        </m:ctrlPr>
                      </m:naryPr>
                      <m:sub>
                        <m:r>
                          <a:rPr lang="en-US" i="1"/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i="1"/>
                            </m:ctrlPr>
                          </m:sSubPr>
                          <m:e>
                            <m:r>
                              <a:rPr lang="en-US" i="1"/>
                              <m:t>𝑐</m:t>
                            </m:r>
                          </m:e>
                          <m:sub>
                            <m:r>
                              <a:rPr lang="en-US" i="1"/>
                              <m:t>𝑖</m:t>
                            </m:r>
                          </m:sub>
                        </m:sSub>
                      </m:e>
                    </m:nary>
                    <m:sSub>
                      <m:sSubPr>
                        <m:ctrlPr>
                          <a:rPr lang="en-US" i="1"/>
                        </m:ctrlPr>
                      </m:sSubPr>
                      <m:e>
                        <m:r>
                          <a:rPr lang="en-US" i="1"/>
                          <m:t>𝒪</m:t>
                        </m:r>
                      </m:e>
                      <m:sub>
                        <m:r>
                          <a:rPr lang="en-US" i="1"/>
                          <m:t>𝑖</m:t>
                        </m:r>
                      </m:sub>
                    </m:sSub>
                  </m:oMath>
                </a14:m>
                <a:r>
                  <a:rPr lang="en-US" dirty="0" smtClean="0"/>
                  <a:t> </a:t>
                </a:r>
              </a:p>
              <a:p>
                <a:r>
                  <a:rPr lang="en-US" dirty="0" smtClean="0"/>
                  <a:t>Focus on electroweak self-interactions of vector bosons.</a:t>
                </a:r>
              </a:p>
              <a:p>
                <a:r>
                  <a:rPr lang="en-US" dirty="0" smtClean="0"/>
                  <a:t>Assuming C- and P-conservation, only three independent operators: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/>
                        </m:ctrlPr>
                      </m:sSubPr>
                      <m:e>
                        <m:r>
                          <a:rPr lang="en-US" i="1"/>
                          <m:t>𝒪</m:t>
                        </m:r>
                      </m:e>
                      <m:sub>
                        <m:r>
                          <a:rPr lang="en-US" i="1"/>
                          <m:t>𝑊𝑊𝑊</m:t>
                        </m:r>
                      </m:sub>
                    </m:sSub>
                    <m:r>
                      <a:rPr lang="en-US" i="1"/>
                      <m:t>=</m:t>
                    </m:r>
                    <m:r>
                      <a:rPr lang="en-US" i="1"/>
                      <m:t>𝑇𝑟</m:t>
                    </m:r>
                    <m:d>
                      <m:dPr>
                        <m:begChr m:val="["/>
                        <m:endChr m:val="]"/>
                        <m:ctrlPr>
                          <a:rPr lang="en-US" i="1"/>
                        </m:ctrlPr>
                      </m:dPr>
                      <m:e>
                        <m:sSub>
                          <m:sSubPr>
                            <m:ctrlPr>
                              <a:rPr lang="en-US" i="1"/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i="1"/>
                                </m:ctrlPr>
                              </m:accPr>
                              <m:e>
                                <m:r>
                                  <a:rPr lang="en-US" i="1"/>
                                  <m:t>𝑊</m:t>
                                </m:r>
                              </m:e>
                            </m:acc>
                          </m:e>
                          <m:sub>
                            <m:r>
                              <a:rPr lang="en-US" i="1"/>
                              <m:t>𝜇𝜐</m:t>
                            </m:r>
                          </m:sub>
                        </m:sSub>
                        <m:sSup>
                          <m:sSupPr>
                            <m:ctrlPr>
                              <a:rPr lang="en-US" i="1"/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i="1"/>
                                </m:ctrlPr>
                              </m:accPr>
                              <m:e>
                                <m:r>
                                  <a:rPr lang="en-US" i="1"/>
                                  <m:t>𝑊</m:t>
                                </m:r>
                              </m:e>
                            </m:acc>
                          </m:e>
                          <m:sup>
                            <m:r>
                              <a:rPr lang="en-US" i="1"/>
                              <m:t>𝜐𝜌</m:t>
                            </m:r>
                          </m:sup>
                        </m:sSup>
                        <m:sSubSup>
                          <m:sSubSupPr>
                            <m:ctrlPr>
                              <a:rPr lang="en-US" i="1"/>
                            </m:ctrlPr>
                          </m:sSubSupPr>
                          <m:e>
                            <m:acc>
                              <m:accPr>
                                <m:chr m:val="̂"/>
                                <m:ctrlPr>
                                  <a:rPr lang="en-US" i="1"/>
                                </m:ctrlPr>
                              </m:accPr>
                              <m:e>
                                <m:r>
                                  <a:rPr lang="en-US" i="1"/>
                                  <m:t>𝑊</m:t>
                                </m:r>
                              </m:e>
                            </m:acc>
                          </m:e>
                          <m:sub>
                            <m:r>
                              <a:rPr lang="en-US" i="1"/>
                              <m:t>𝜌</m:t>
                            </m:r>
                          </m:sub>
                          <m:sup>
                            <m:r>
                              <a:rPr lang="en-US" i="1"/>
                              <m:t>𝜇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US" dirty="0" smtClean="0"/>
                  <a:t> 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/>
                        </m:ctrlPr>
                      </m:sSubPr>
                      <m:e>
                        <m:r>
                          <a:rPr lang="en-US" i="1"/>
                          <m:t>𝒪</m:t>
                        </m:r>
                      </m:e>
                      <m:sub>
                        <m:r>
                          <a:rPr lang="en-US" i="1"/>
                          <m:t>𝑊</m:t>
                        </m:r>
                      </m:sub>
                    </m:sSub>
                    <m:r>
                      <a:rPr lang="en-US" i="1"/>
                      <m:t>=</m:t>
                    </m:r>
                    <m:sSup>
                      <m:sSupPr>
                        <m:ctrlPr>
                          <a:rPr lang="en-US" i="1"/>
                        </m:ctrlPr>
                      </m:sSupPr>
                      <m:e>
                        <m:d>
                          <m:dPr>
                            <m:ctrlPr>
                              <a:rPr lang="en-US" i="1"/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/>
                                </m:ctrlPr>
                              </m:sSubPr>
                              <m:e>
                                <m:r>
                                  <a:rPr lang="en-US" i="1"/>
                                  <m:t>𝐷</m:t>
                                </m:r>
                              </m:e>
                              <m:sub>
                                <m:r>
                                  <a:rPr lang="en-US" i="1"/>
                                  <m:t>𝜇</m:t>
                                </m:r>
                              </m:sub>
                            </m:sSub>
                            <m:r>
                              <m:rPr>
                                <m:sty m:val="p"/>
                              </m:rPr>
                              <a:rPr lang="en-US"/>
                              <m:t>Φ</m:t>
                            </m:r>
                          </m:e>
                        </m:d>
                      </m:e>
                      <m:sup>
                        <m:r>
                          <a:rPr lang="en-US" i="1"/>
                          <m:t>†</m:t>
                        </m:r>
                      </m:sup>
                    </m:sSup>
                    <m:sSup>
                      <m:sSupPr>
                        <m:ctrlPr>
                          <a:rPr lang="en-US" i="1"/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i="1"/>
                            </m:ctrlPr>
                          </m:accPr>
                          <m:e>
                            <m:r>
                              <a:rPr lang="en-US" i="1"/>
                              <m:t>𝑊</m:t>
                            </m:r>
                          </m:e>
                        </m:acc>
                      </m:e>
                      <m:sup>
                        <m:r>
                          <a:rPr lang="en-US" i="1"/>
                          <m:t>𝜇𝜐</m:t>
                        </m:r>
                      </m:sup>
                    </m:sSup>
                    <m:d>
                      <m:dPr>
                        <m:ctrlPr>
                          <a:rPr lang="en-US" i="1"/>
                        </m:ctrlPr>
                      </m:dPr>
                      <m:e>
                        <m:sSub>
                          <m:sSubPr>
                            <m:ctrlPr>
                              <a:rPr lang="en-US" i="1"/>
                            </m:ctrlPr>
                          </m:sSubPr>
                          <m:e>
                            <m:r>
                              <a:rPr lang="en-US" i="1"/>
                              <m:t>𝐷</m:t>
                            </m:r>
                          </m:e>
                          <m:sub>
                            <m:r>
                              <a:rPr lang="en-US" i="1"/>
                              <m:t>𝜐</m:t>
                            </m:r>
                          </m:sub>
                        </m:sSub>
                        <m:r>
                          <m:rPr>
                            <m:sty m:val="p"/>
                          </m:rPr>
                          <a:rPr lang="en-US"/>
                          <m:t>Φ</m:t>
                        </m:r>
                      </m:e>
                    </m:d>
                  </m:oMath>
                </a14:m>
                <a:r>
                  <a:rPr lang="en-US" dirty="0" smtClean="0"/>
                  <a:t> 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/>
                        </m:ctrlPr>
                      </m:sSubPr>
                      <m:e>
                        <m:r>
                          <a:rPr lang="en-US" i="1"/>
                          <m:t>𝒪</m:t>
                        </m:r>
                      </m:e>
                      <m:sub>
                        <m:r>
                          <a:rPr lang="en-US" i="1"/>
                          <m:t>𝐵</m:t>
                        </m:r>
                      </m:sub>
                    </m:sSub>
                    <m:r>
                      <a:rPr lang="en-US" i="1"/>
                      <m:t>=</m:t>
                    </m:r>
                    <m:sSup>
                      <m:sSupPr>
                        <m:ctrlPr>
                          <a:rPr lang="en-US" i="1"/>
                        </m:ctrlPr>
                      </m:sSupPr>
                      <m:e>
                        <m:d>
                          <m:dPr>
                            <m:ctrlPr>
                              <a:rPr lang="en-US" i="1"/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/>
                                </m:ctrlPr>
                              </m:sSubPr>
                              <m:e>
                                <m:r>
                                  <a:rPr lang="en-US" i="1"/>
                                  <m:t>𝐷</m:t>
                                </m:r>
                              </m:e>
                              <m:sub>
                                <m:r>
                                  <a:rPr lang="en-US" i="1"/>
                                  <m:t>𝜇</m:t>
                                </m:r>
                              </m:sub>
                            </m:sSub>
                            <m:r>
                              <m:rPr>
                                <m:sty m:val="p"/>
                              </m:rPr>
                              <a:rPr lang="en-US"/>
                              <m:t>Φ</m:t>
                            </m:r>
                          </m:e>
                        </m:d>
                      </m:e>
                      <m:sup>
                        <m:r>
                          <a:rPr lang="en-US" i="1"/>
                          <m:t>†</m:t>
                        </m:r>
                      </m:sup>
                    </m:sSup>
                    <m:sSup>
                      <m:sSupPr>
                        <m:ctrlPr>
                          <a:rPr lang="en-US" i="1"/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i="1"/>
                            </m:ctrlPr>
                          </m:accPr>
                          <m:e>
                            <m:r>
                              <a:rPr lang="en-US" i="1"/>
                              <m:t>𝐵</m:t>
                            </m:r>
                          </m:e>
                        </m:acc>
                      </m:e>
                      <m:sup>
                        <m:r>
                          <a:rPr lang="en-US" i="1"/>
                          <m:t>𝜇𝜐</m:t>
                        </m:r>
                      </m:sup>
                    </m:sSup>
                    <m:d>
                      <m:dPr>
                        <m:ctrlPr>
                          <a:rPr lang="en-US" i="1"/>
                        </m:ctrlPr>
                      </m:dPr>
                      <m:e>
                        <m:sSub>
                          <m:sSubPr>
                            <m:ctrlPr>
                              <a:rPr lang="en-US" i="1"/>
                            </m:ctrlPr>
                          </m:sSubPr>
                          <m:e>
                            <m:r>
                              <a:rPr lang="en-US" i="1"/>
                              <m:t>𝐷</m:t>
                            </m:r>
                          </m:e>
                          <m:sub>
                            <m:r>
                              <a:rPr lang="en-US" i="1"/>
                              <m:t>𝜐</m:t>
                            </m:r>
                          </m:sub>
                        </m:sSub>
                        <m:r>
                          <m:rPr>
                            <m:sty m:val="p"/>
                          </m:rPr>
                          <a:rPr lang="en-US"/>
                          <m:t>Φ</m:t>
                        </m:r>
                      </m:e>
                    </m:d>
                  </m:oMath>
                </a14:m>
                <a:r>
                  <a:rPr lang="en-US" dirty="0" smtClean="0"/>
                  <a:t> </a:t>
                </a:r>
              </a:p>
              <a:p>
                <a:pPr marL="457200" lvl="1" indent="0">
                  <a:buNone/>
                </a:pPr>
                <a:endParaRPr lang="en-US" dirty="0" smtClean="0"/>
              </a:p>
              <a:p>
                <a:pPr marL="457200" lvl="1" indent="0">
                  <a:buNone/>
                </a:pPr>
                <a:r>
                  <a:rPr lang="en-US" dirty="0" smtClean="0"/>
                  <a:t>With corresponding parameters, c</a:t>
                </a:r>
                <a:r>
                  <a:rPr lang="en-US" baseline="-25000" dirty="0" smtClean="0"/>
                  <a:t>WWW</a:t>
                </a:r>
                <a:r>
                  <a:rPr lang="en-US" dirty="0" smtClean="0"/>
                  <a:t>, c</a:t>
                </a:r>
                <a:r>
                  <a:rPr lang="en-US" baseline="-25000" dirty="0" smtClean="0"/>
                  <a:t>W</a:t>
                </a:r>
                <a:r>
                  <a:rPr lang="en-US" dirty="0" smtClean="0"/>
                  <a:t> and c</a:t>
                </a:r>
                <a:r>
                  <a:rPr lang="en-US" baseline="-25000" dirty="0" smtClean="0"/>
                  <a:t>B</a:t>
                </a:r>
                <a:endParaRPr lang="en-US" baseline="-250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5030787"/>
              </a:xfrm>
              <a:blipFill rotWithShape="0">
                <a:blip r:embed="rId2"/>
                <a:stretch>
                  <a:fillRect l="-1043" t="-19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1BB89-AA20-6640-B184-086D824DC178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60918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6651"/>
            <a:ext cx="10515600" cy="1325563"/>
          </a:xfrm>
        </p:spPr>
        <p:txBody>
          <a:bodyPr/>
          <a:lstStyle/>
          <a:p>
            <a:r>
              <a:rPr lang="en-US" dirty="0" smtClean="0"/>
              <a:t>EFT – Dimension six operators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sz="half" idx="1"/>
              </p:nvPr>
            </p:nvSpPr>
            <p:spPr>
              <a:xfrm>
                <a:off x="672945" y="1690688"/>
                <a:ext cx="4692269" cy="486434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𝒪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𝑊𝑊𝑊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=</m:t>
                    </m:r>
                    <m:r>
                      <a:rPr lang="en-US" i="1">
                        <a:latin typeface="Cambria Math" charset="0"/>
                      </a:rPr>
                      <m:t>𝑇𝑟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𝑊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𝜇𝜐</m:t>
                            </m:r>
                          </m:sub>
                        </m:sSub>
                        <m:sSup>
                          <m:sSup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𝑊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𝜐𝜌</m:t>
                            </m:r>
                          </m:sup>
                        </m:sSup>
                        <m:sSubSup>
                          <m:sSubSup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𝑊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𝜌</m:t>
                            </m:r>
                          </m:sub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𝜇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US" dirty="0" smtClean="0"/>
                  <a:t>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𝒪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𝑊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𝜇</m:t>
                                </m:r>
                              </m:sub>
                            </m:sSub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charset="0"/>
                              </a:rPr>
                              <m:t>Φ</m:t>
                            </m:r>
                          </m:e>
                        </m:d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†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𝑊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𝜇𝜐</m:t>
                        </m:r>
                      </m:sup>
                    </m:sSup>
                    <m:d>
                      <m:dPr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𝜐</m:t>
                            </m:r>
                          </m:sub>
                        </m:sSub>
                        <m:r>
                          <m:rPr>
                            <m:sty m:val="p"/>
                          </m:rPr>
                          <a:rPr lang="en-US">
                            <a:latin typeface="Cambria Math" charset="0"/>
                          </a:rPr>
                          <m:t>Φ</m:t>
                        </m:r>
                      </m:e>
                    </m:d>
                  </m:oMath>
                </a14:m>
                <a:r>
                  <a:rPr lang="en-US" dirty="0" smtClean="0"/>
                  <a:t> </a:t>
                </a:r>
                <a:endParaRPr lang="en-US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𝒪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𝐵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𝜇</m:t>
                                </m:r>
                              </m:sub>
                            </m:sSub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charset="0"/>
                              </a:rPr>
                              <m:t>Φ</m:t>
                            </m:r>
                          </m:e>
                        </m:d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†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𝐵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𝜇𝜐</m:t>
                        </m:r>
                      </m:sup>
                    </m:sSup>
                    <m:d>
                      <m:dPr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𝜐</m:t>
                            </m:r>
                          </m:sub>
                        </m:sSub>
                        <m:r>
                          <m:rPr>
                            <m:sty m:val="p"/>
                          </m:rPr>
                          <a:rPr lang="en-US">
                            <a:latin typeface="Cambria Math" charset="0"/>
                          </a:rPr>
                          <m:t>Φ</m:t>
                        </m:r>
                      </m:e>
                    </m:d>
                  </m:oMath>
                </a14:m>
                <a:r>
                  <a:rPr lang="en-US" dirty="0" smtClean="0"/>
                  <a:t> </a:t>
                </a:r>
                <a:endParaRPr lang="en-US" dirty="0"/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/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/>
                            </m:ctrlPr>
                          </m:accPr>
                          <m:e>
                            <m:r>
                              <a:rPr lang="en-US" i="1"/>
                              <m:t>𝑊</m:t>
                            </m:r>
                          </m:e>
                        </m:acc>
                      </m:e>
                      <m:sub>
                        <m:r>
                          <a:rPr lang="en-US" i="1"/>
                          <m:t>𝜇𝜐</m:t>
                        </m:r>
                      </m:sub>
                    </m:sSub>
                    <m:r>
                      <a:rPr lang="en-US" i="1"/>
                      <m:t>=</m:t>
                    </m:r>
                    <m:f>
                      <m:fPr>
                        <m:ctrlPr>
                          <a:rPr lang="en-US" i="1"/>
                        </m:ctrlPr>
                      </m:fPr>
                      <m:num>
                        <m:r>
                          <a:rPr lang="en-US" i="1"/>
                          <m:t>𝑖</m:t>
                        </m:r>
                      </m:num>
                      <m:den>
                        <m:r>
                          <a:rPr lang="en-US" i="1"/>
                          <m:t>2</m:t>
                        </m:r>
                      </m:den>
                    </m:f>
                    <m:sSub>
                      <m:sSubPr>
                        <m:ctrlPr>
                          <a:rPr lang="en-US" i="1"/>
                        </m:ctrlPr>
                      </m:sSubPr>
                      <m:e>
                        <m:r>
                          <a:rPr lang="en-US" i="1"/>
                          <m:t>𝑔</m:t>
                        </m:r>
                      </m:e>
                      <m:sub>
                        <m:r>
                          <a:rPr lang="en-US" i="1"/>
                          <m:t>𝑊</m:t>
                        </m:r>
                      </m:sub>
                    </m:sSub>
                    <m:sSup>
                      <m:sSupPr>
                        <m:ctrlPr>
                          <a:rPr lang="en-US" i="1"/>
                        </m:ctrlPr>
                      </m:sSupPr>
                      <m:e>
                        <m:r>
                          <a:rPr lang="en-US" i="1"/>
                          <m:t>𝜎</m:t>
                        </m:r>
                      </m:e>
                      <m:sup>
                        <m:r>
                          <a:rPr lang="en-US" i="1"/>
                          <m:t>𝐼</m:t>
                        </m:r>
                      </m:sup>
                    </m:sSup>
                    <m:sSubSup>
                      <m:sSubSupPr>
                        <m:ctrlPr>
                          <a:rPr lang="en-US" i="1"/>
                        </m:ctrlPr>
                      </m:sSubSupPr>
                      <m:e>
                        <m:r>
                          <a:rPr lang="en-US" i="1"/>
                          <m:t>𝑊</m:t>
                        </m:r>
                      </m:e>
                      <m:sub>
                        <m:r>
                          <a:rPr lang="en-US" i="1"/>
                          <m:t>𝜇𝜈</m:t>
                        </m:r>
                      </m:sub>
                      <m:sup>
                        <m:r>
                          <a:rPr lang="en-US" i="1"/>
                          <m:t>𝐼</m:t>
                        </m:r>
                      </m:sup>
                    </m:sSubSup>
                  </m:oMath>
                </a14:m>
                <a:r>
                  <a:rPr lang="en-US" dirty="0">
                    <a:effectLst/>
                  </a:rPr>
                  <a:t> </a:t>
                </a:r>
                <a:endParaRPr lang="en-US" dirty="0" smtClean="0">
                  <a:effectLst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/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/>
                            </m:ctrlPr>
                          </m:accPr>
                          <m:e>
                            <m:r>
                              <a:rPr lang="en-US" i="1"/>
                              <m:t>𝐵</m:t>
                            </m:r>
                          </m:e>
                        </m:acc>
                      </m:e>
                      <m:sub>
                        <m:r>
                          <a:rPr lang="en-US" i="1"/>
                          <m:t>𝜇𝜐</m:t>
                        </m:r>
                      </m:sub>
                    </m:sSub>
                    <m:r>
                      <a:rPr lang="en-US" i="1"/>
                      <m:t>=</m:t>
                    </m:r>
                    <m:f>
                      <m:fPr>
                        <m:ctrlPr>
                          <a:rPr lang="en-US" i="1"/>
                        </m:ctrlPr>
                      </m:fPr>
                      <m:num>
                        <m:r>
                          <a:rPr lang="en-US" i="1"/>
                          <m:t>𝑖</m:t>
                        </m:r>
                      </m:num>
                      <m:den>
                        <m:r>
                          <a:rPr lang="en-US" i="1"/>
                          <m:t>2</m:t>
                        </m:r>
                      </m:den>
                    </m:f>
                    <m:sSup>
                      <m:sSupPr>
                        <m:ctrlPr>
                          <a:rPr lang="en-US" i="1"/>
                        </m:ctrlPr>
                      </m:sSupPr>
                      <m:e>
                        <m:r>
                          <a:rPr lang="en-US" i="1"/>
                          <m:t>𝑔</m:t>
                        </m:r>
                      </m:e>
                      <m:sup>
                        <m:r>
                          <a:rPr lang="en-US" i="1"/>
                          <m:t>′</m:t>
                        </m:r>
                      </m:sup>
                    </m:sSup>
                    <m:sSub>
                      <m:sSubPr>
                        <m:ctrlPr>
                          <a:rPr lang="en-US" i="1"/>
                        </m:ctrlPr>
                      </m:sSubPr>
                      <m:e>
                        <m:r>
                          <a:rPr lang="en-US" i="1"/>
                          <m:t>𝐵</m:t>
                        </m:r>
                      </m:e>
                      <m:sub>
                        <m:r>
                          <a:rPr lang="en-US" i="1"/>
                          <m:t>𝜇𝜈</m:t>
                        </m:r>
                      </m:sub>
                    </m:sSub>
                  </m:oMath>
                </a14:m>
                <a:r>
                  <a:rPr lang="en-US" dirty="0">
                    <a:effectLst/>
                  </a:rPr>
                  <a:t> </a:t>
                </a:r>
                <a:endParaRPr lang="en-US" dirty="0" smtClean="0">
                  <a:effectLst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/>
                        </m:ctrlPr>
                      </m:dPr>
                      <m:e>
                        <m:sSub>
                          <m:sSubPr>
                            <m:ctrlPr>
                              <a:rPr lang="en-US" i="1"/>
                            </m:ctrlPr>
                          </m:sSubPr>
                          <m:e>
                            <m:r>
                              <a:rPr lang="en-US" i="1"/>
                              <m:t>𝐷</m:t>
                            </m:r>
                          </m:e>
                          <m:sub>
                            <m:r>
                              <a:rPr lang="en-US" i="1"/>
                              <m:t>𝜇</m:t>
                            </m:r>
                          </m:sub>
                        </m:sSub>
                        <m:r>
                          <a:rPr lang="en-US" i="1"/>
                          <m:t>,</m:t>
                        </m:r>
                        <m:sSub>
                          <m:sSubPr>
                            <m:ctrlPr>
                              <a:rPr lang="en-US" i="1"/>
                            </m:ctrlPr>
                          </m:sSubPr>
                          <m:e>
                            <m:r>
                              <a:rPr lang="en-US" i="1"/>
                              <m:t>𝐷</m:t>
                            </m:r>
                          </m:e>
                          <m:sub>
                            <m:r>
                              <a:rPr lang="en-US" i="1"/>
                              <m:t>𝜈</m:t>
                            </m:r>
                          </m:sub>
                        </m:sSub>
                      </m:e>
                    </m:d>
                    <m:r>
                      <a:rPr lang="en-US" i="1"/>
                      <m:t>=</m:t>
                    </m:r>
                    <m:sSub>
                      <m:sSubPr>
                        <m:ctrlPr>
                          <a:rPr lang="en-US" i="1"/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/>
                            </m:ctrlPr>
                          </m:accPr>
                          <m:e>
                            <m:r>
                              <a:rPr lang="en-US" i="1"/>
                              <m:t>𝑊</m:t>
                            </m:r>
                          </m:e>
                        </m:acc>
                      </m:e>
                      <m:sub>
                        <m:r>
                          <a:rPr lang="en-US" i="1"/>
                          <m:t>𝜇𝜐</m:t>
                        </m:r>
                      </m:sub>
                    </m:sSub>
                    <m:r>
                      <a:rPr lang="en-US" i="1"/>
                      <m:t>+</m:t>
                    </m:r>
                    <m:sSub>
                      <m:sSubPr>
                        <m:ctrlPr>
                          <a:rPr lang="en-US" i="1"/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/>
                            </m:ctrlPr>
                          </m:accPr>
                          <m:e>
                            <m:r>
                              <a:rPr lang="en-US" i="1"/>
                              <m:t>𝐵</m:t>
                            </m:r>
                          </m:e>
                        </m:acc>
                      </m:e>
                      <m:sub>
                        <m:r>
                          <a:rPr lang="en-US" i="1"/>
                          <m:t>𝜇𝜐</m:t>
                        </m:r>
                      </m:sub>
                    </m:sSub>
                  </m:oMath>
                </a14:m>
                <a:r>
                  <a:rPr lang="en-US" dirty="0">
                    <a:effectLst/>
                  </a:rPr>
                  <a:t> </a:t>
                </a:r>
                <a:endParaRPr lang="en-US" dirty="0" smtClean="0">
                  <a:effectLst/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672945" y="1690688"/>
                <a:ext cx="4692269" cy="4864347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/>
              <p:cNvSpPr>
                <a:spLocks noGrp="1"/>
              </p:cNvSpPr>
              <p:nvPr>
                <p:ph sz="half" idx="2"/>
              </p:nvPr>
            </p:nvSpPr>
            <p:spPr>
              <a:xfrm>
                <a:off x="5365214" y="1382214"/>
                <a:ext cx="6517401" cy="517282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i="1" dirty="0" smtClean="0"/>
                  <a:t>Covariant derivative:</a:t>
                </a:r>
                <a:br>
                  <a:rPr lang="en-US" i="1" dirty="0" smtClean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i="1"/>
                        </m:ctrlPr>
                      </m:sSubPr>
                      <m:e>
                        <m:r>
                          <a:rPr lang="en-US" i="1"/>
                          <m:t>𝐷</m:t>
                        </m:r>
                      </m:e>
                      <m:sub>
                        <m:r>
                          <a:rPr lang="en-US" i="1"/>
                          <m:t>𝜇</m:t>
                        </m:r>
                      </m:sub>
                    </m:sSub>
                    <m:r>
                      <a:rPr lang="en-US" i="1"/>
                      <m:t>=</m:t>
                    </m:r>
                    <m:sSub>
                      <m:sSubPr>
                        <m:ctrlPr>
                          <a:rPr lang="en-US" i="1"/>
                        </m:ctrlPr>
                      </m:sSubPr>
                      <m:e>
                        <m:r>
                          <a:rPr lang="en-US" i="1"/>
                          <m:t>𝜕</m:t>
                        </m:r>
                      </m:e>
                      <m:sub>
                        <m:r>
                          <a:rPr lang="en-US" i="1"/>
                          <m:t>𝜇</m:t>
                        </m:r>
                      </m:sub>
                    </m:sSub>
                    <m:r>
                      <a:rPr lang="en-US" i="1"/>
                      <m:t>+</m:t>
                    </m:r>
                    <m:f>
                      <m:fPr>
                        <m:ctrlPr>
                          <a:rPr lang="en-US" i="1"/>
                        </m:ctrlPr>
                      </m:fPr>
                      <m:num>
                        <m:r>
                          <a:rPr lang="en-US" i="1"/>
                          <m:t>𝑖</m:t>
                        </m:r>
                      </m:num>
                      <m:den>
                        <m:r>
                          <a:rPr lang="en-US" i="1"/>
                          <m:t>2</m:t>
                        </m:r>
                      </m:den>
                    </m:f>
                    <m:sSub>
                      <m:sSubPr>
                        <m:ctrlPr>
                          <a:rPr lang="en-US" i="1"/>
                        </m:ctrlPr>
                      </m:sSubPr>
                      <m:e>
                        <m:r>
                          <a:rPr lang="en-US" i="1"/>
                          <m:t>𝑔</m:t>
                        </m:r>
                      </m:e>
                      <m:sub>
                        <m:r>
                          <a:rPr lang="en-US" i="1"/>
                          <m:t>𝑊</m:t>
                        </m:r>
                      </m:sub>
                    </m:sSub>
                    <m:sSup>
                      <m:sSupPr>
                        <m:ctrlPr>
                          <a:rPr lang="en-US" i="1"/>
                        </m:ctrlPr>
                      </m:sSupPr>
                      <m:e>
                        <m:r>
                          <a:rPr lang="en-US" i="1"/>
                          <m:t>𝜎</m:t>
                        </m:r>
                      </m:e>
                      <m:sup>
                        <m:r>
                          <a:rPr lang="en-US" i="1"/>
                          <m:t>𝐼</m:t>
                        </m:r>
                      </m:sup>
                    </m:sSup>
                    <m:sSubSup>
                      <m:sSubSupPr>
                        <m:ctrlPr>
                          <a:rPr lang="en-US" i="1"/>
                        </m:ctrlPr>
                      </m:sSubSupPr>
                      <m:e>
                        <m:r>
                          <a:rPr lang="en-US" i="1"/>
                          <m:t>𝑊</m:t>
                        </m:r>
                      </m:e>
                      <m:sub>
                        <m:r>
                          <a:rPr lang="en-US" i="1"/>
                          <m:t>𝜇</m:t>
                        </m:r>
                      </m:sub>
                      <m:sup>
                        <m:r>
                          <a:rPr lang="en-US" i="1"/>
                          <m:t>𝐼</m:t>
                        </m:r>
                      </m:sup>
                    </m:sSubSup>
                    <m:r>
                      <a:rPr lang="en-US" i="1"/>
                      <m:t>+</m:t>
                    </m:r>
                    <m:f>
                      <m:fPr>
                        <m:ctrlPr>
                          <a:rPr lang="en-US" i="1"/>
                        </m:ctrlPr>
                      </m:fPr>
                      <m:num>
                        <m:r>
                          <a:rPr lang="en-US" i="1"/>
                          <m:t>𝑖</m:t>
                        </m:r>
                      </m:num>
                      <m:den>
                        <m:r>
                          <a:rPr lang="en-US" i="1"/>
                          <m:t>2</m:t>
                        </m:r>
                      </m:den>
                    </m:f>
                    <m:sSup>
                      <m:sSupPr>
                        <m:ctrlPr>
                          <a:rPr lang="en-US" i="1"/>
                        </m:ctrlPr>
                      </m:sSupPr>
                      <m:e>
                        <m:r>
                          <a:rPr lang="en-US" i="1"/>
                          <m:t>𝑔</m:t>
                        </m:r>
                      </m:e>
                      <m:sup>
                        <m:r>
                          <a:rPr lang="en-US" i="1"/>
                          <m:t>′</m:t>
                        </m:r>
                      </m:sup>
                    </m:sSup>
                    <m:sSub>
                      <m:sSubPr>
                        <m:ctrlPr>
                          <a:rPr lang="en-US" i="1"/>
                        </m:ctrlPr>
                      </m:sSubPr>
                      <m:e>
                        <m:r>
                          <a:rPr lang="en-US" i="1"/>
                          <m:t>𝐵</m:t>
                        </m:r>
                      </m:e>
                      <m:sub>
                        <m:r>
                          <a:rPr lang="en-US" i="1"/>
                          <m:t>𝜇</m:t>
                        </m:r>
                      </m:sub>
                    </m:sSub>
                  </m:oMath>
                </a14:m>
                <a:r>
                  <a:rPr lang="en-US" dirty="0" smtClean="0"/>
                  <a:t> </a:t>
                </a:r>
              </a:p>
              <a:p>
                <a:pPr marL="0" indent="0">
                  <a:buNone/>
                </a:pPr>
                <a:endParaRPr lang="en-US" sz="2000" dirty="0" smtClean="0"/>
              </a:p>
              <a:p>
                <a:pPr marL="0" indent="0">
                  <a:buNone/>
                </a:pPr>
                <a:r>
                  <a:rPr lang="en-US" dirty="0" smtClean="0"/>
                  <a:t>Field-strength tensors:</a:t>
                </a:r>
                <a:br>
                  <a:rPr lang="en-US" dirty="0" smtClean="0"/>
                </a:br>
                <a14:m>
                  <m:oMath xmlns:m="http://schemas.openxmlformats.org/officeDocument/2006/math">
                    <m:sSubSup>
                      <m:sSubSupPr>
                        <m:ctrlPr>
                          <a:rPr lang="en-US" i="1"/>
                        </m:ctrlPr>
                      </m:sSubSupPr>
                      <m:e>
                        <m:r>
                          <a:rPr lang="en-US" i="1"/>
                          <m:t>𝑊</m:t>
                        </m:r>
                      </m:e>
                      <m:sub>
                        <m:r>
                          <a:rPr lang="en-US" i="1"/>
                          <m:t>𝜇𝜈</m:t>
                        </m:r>
                      </m:sub>
                      <m:sup>
                        <m:r>
                          <a:rPr lang="en-US" i="1"/>
                          <m:t>𝐼</m:t>
                        </m:r>
                      </m:sup>
                    </m:sSubSup>
                    <m:r>
                      <a:rPr lang="da-DK" b="0" i="0" smtClean="0">
                        <a:latin typeface="Cambria Math" charset="0"/>
                      </a:rPr>
                      <m:t>=</m:t>
                    </m:r>
                    <m:d>
                      <m:dPr>
                        <m:ctrlPr>
                          <a:rPr lang="en-US" i="1"/>
                        </m:ctrlPr>
                      </m:dPr>
                      <m:e>
                        <m:sSub>
                          <m:sSubPr>
                            <m:ctrlPr>
                              <a:rPr lang="en-US" i="1"/>
                            </m:ctrlPr>
                          </m:sSubPr>
                          <m:e>
                            <m:r>
                              <a:rPr lang="en-US" i="1"/>
                              <m:t>𝜕</m:t>
                            </m:r>
                          </m:e>
                          <m:sub>
                            <m:r>
                              <a:rPr lang="en-US" i="1"/>
                              <m:t>𝜇</m:t>
                            </m:r>
                          </m:sub>
                        </m:sSub>
                        <m:sSubSup>
                          <m:sSubSupPr>
                            <m:ctrlPr>
                              <a:rPr lang="en-US" i="1"/>
                            </m:ctrlPr>
                          </m:sSubSupPr>
                          <m:e>
                            <m:r>
                              <a:rPr lang="en-US" i="1"/>
                              <m:t>𝑊</m:t>
                            </m:r>
                          </m:e>
                          <m:sub>
                            <m:r>
                              <a:rPr lang="en-US" i="1"/>
                              <m:t>𝜈</m:t>
                            </m:r>
                          </m:sub>
                          <m:sup>
                            <m:r>
                              <a:rPr lang="en-US" i="1"/>
                              <m:t>𝐼</m:t>
                            </m:r>
                          </m:sup>
                        </m:sSubSup>
                        <m:r>
                          <a:rPr lang="en-US" i="1"/>
                          <m:t>−</m:t>
                        </m:r>
                        <m:sSub>
                          <m:sSubPr>
                            <m:ctrlPr>
                              <a:rPr lang="en-US" i="1"/>
                            </m:ctrlPr>
                          </m:sSubPr>
                          <m:e>
                            <m:r>
                              <a:rPr lang="en-US" i="1"/>
                              <m:t>𝜕</m:t>
                            </m:r>
                          </m:e>
                          <m:sub>
                            <m:r>
                              <a:rPr lang="en-US" i="1"/>
                              <m:t>𝜈</m:t>
                            </m:r>
                          </m:sub>
                        </m:sSub>
                        <m:sSubSup>
                          <m:sSubSupPr>
                            <m:ctrlPr>
                              <a:rPr lang="en-US" i="1"/>
                            </m:ctrlPr>
                          </m:sSubSupPr>
                          <m:e>
                            <m:r>
                              <a:rPr lang="en-US" i="1"/>
                              <m:t>𝑊</m:t>
                            </m:r>
                          </m:e>
                          <m:sub>
                            <m:r>
                              <a:rPr lang="en-US" i="1"/>
                              <m:t>𝜇</m:t>
                            </m:r>
                          </m:sub>
                          <m:sup>
                            <m:r>
                              <a:rPr lang="en-US" i="1"/>
                              <m:t>𝐼</m:t>
                            </m:r>
                          </m:sup>
                        </m:sSubSup>
                        <m:r>
                          <a:rPr lang="en-US" i="1"/>
                          <m:t>+</m:t>
                        </m:r>
                        <m:sSub>
                          <m:sSubPr>
                            <m:ctrlPr>
                              <a:rPr lang="en-US" i="1"/>
                            </m:ctrlPr>
                          </m:sSubPr>
                          <m:e>
                            <m:r>
                              <a:rPr lang="en-US" i="1"/>
                              <m:t>𝑔</m:t>
                            </m:r>
                          </m:e>
                          <m:sub>
                            <m:r>
                              <a:rPr lang="en-US" i="1"/>
                              <m:t>𝑊</m:t>
                            </m:r>
                          </m:sub>
                        </m:sSub>
                        <m:sSub>
                          <m:sSubPr>
                            <m:ctrlPr>
                              <a:rPr lang="en-US" i="1"/>
                            </m:ctrlPr>
                          </m:sSubPr>
                          <m:e>
                            <m:r>
                              <a:rPr lang="en-US" i="1"/>
                              <m:t>𝜖</m:t>
                            </m:r>
                          </m:e>
                          <m:sub>
                            <m:r>
                              <a:rPr lang="en-US" i="1"/>
                              <m:t>𝐼𝐽𝐾</m:t>
                            </m:r>
                          </m:sub>
                        </m:sSub>
                        <m:sSubSup>
                          <m:sSubSupPr>
                            <m:ctrlPr>
                              <a:rPr lang="en-US" i="1"/>
                            </m:ctrlPr>
                          </m:sSubSupPr>
                          <m:e>
                            <m:r>
                              <a:rPr lang="en-US" i="1"/>
                              <m:t>𝑊</m:t>
                            </m:r>
                          </m:e>
                          <m:sub>
                            <m:r>
                              <a:rPr lang="en-US" i="1"/>
                              <m:t>𝜇</m:t>
                            </m:r>
                          </m:sub>
                          <m:sup>
                            <m:r>
                              <a:rPr lang="en-US" i="1"/>
                              <m:t>𝐽</m:t>
                            </m:r>
                          </m:sup>
                        </m:sSubSup>
                        <m:sSubSup>
                          <m:sSubSupPr>
                            <m:ctrlPr>
                              <a:rPr lang="en-US" i="1"/>
                            </m:ctrlPr>
                          </m:sSubSupPr>
                          <m:e>
                            <m:r>
                              <a:rPr lang="en-US" i="1"/>
                              <m:t>𝑊</m:t>
                            </m:r>
                          </m:e>
                          <m:sub>
                            <m:r>
                              <a:rPr lang="en-US" i="1"/>
                              <m:t>𝜈</m:t>
                            </m:r>
                          </m:sub>
                          <m:sup>
                            <m:r>
                              <a:rPr lang="en-US" i="1"/>
                              <m:t>𝐾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US" dirty="0">
                    <a:effectLst/>
                  </a:rPr>
                  <a:t> </a:t>
                </a:r>
                <a:endParaRPr lang="en-US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/>
                        </m:ctrlPr>
                      </m:sSubPr>
                      <m:e>
                        <m:r>
                          <a:rPr lang="en-US" i="1"/>
                          <m:t>𝐵</m:t>
                        </m:r>
                      </m:e>
                      <m:sub>
                        <m:r>
                          <a:rPr lang="en-US" i="1"/>
                          <m:t>𝜇𝜈</m:t>
                        </m:r>
                      </m:sub>
                    </m:sSub>
                    <m:r>
                      <a:rPr lang="da-DK" b="0" i="1" smtClean="0">
                        <a:latin typeface="Cambria Math" charset="0"/>
                      </a:rPr>
                      <m:t>=</m:t>
                    </m:r>
                    <m:d>
                      <m:dPr>
                        <m:ctrlPr>
                          <a:rPr lang="en-US" i="1"/>
                        </m:ctrlPr>
                      </m:dPr>
                      <m:e>
                        <m:sSub>
                          <m:sSubPr>
                            <m:ctrlPr>
                              <a:rPr lang="en-US" i="1"/>
                            </m:ctrlPr>
                          </m:sSubPr>
                          <m:e>
                            <m:r>
                              <a:rPr lang="en-US" i="1"/>
                              <m:t>𝜕</m:t>
                            </m:r>
                          </m:e>
                          <m:sub>
                            <m:r>
                              <a:rPr lang="en-US" i="1"/>
                              <m:t>𝜇</m:t>
                            </m:r>
                          </m:sub>
                        </m:sSub>
                        <m:sSub>
                          <m:sSubPr>
                            <m:ctrlPr>
                              <a:rPr lang="en-US" i="1"/>
                            </m:ctrlPr>
                          </m:sSubPr>
                          <m:e>
                            <m:r>
                              <a:rPr lang="en-US" i="1"/>
                              <m:t>𝐵</m:t>
                            </m:r>
                          </m:e>
                          <m:sub>
                            <m:r>
                              <a:rPr lang="en-US" i="1"/>
                              <m:t>𝜈</m:t>
                            </m:r>
                          </m:sub>
                        </m:sSub>
                        <m:r>
                          <a:rPr lang="en-US" i="1"/>
                          <m:t>−</m:t>
                        </m:r>
                        <m:sSub>
                          <m:sSubPr>
                            <m:ctrlPr>
                              <a:rPr lang="en-US" i="1"/>
                            </m:ctrlPr>
                          </m:sSubPr>
                          <m:e>
                            <m:r>
                              <a:rPr lang="en-US" i="1"/>
                              <m:t>𝜕</m:t>
                            </m:r>
                          </m:e>
                          <m:sub>
                            <m:r>
                              <a:rPr lang="en-US" i="1"/>
                              <m:t>𝜈</m:t>
                            </m:r>
                          </m:sub>
                        </m:sSub>
                        <m:sSub>
                          <m:sSubPr>
                            <m:ctrlPr>
                              <a:rPr lang="en-US" i="1"/>
                            </m:ctrlPr>
                          </m:sSubPr>
                          <m:e>
                            <m:r>
                              <a:rPr lang="en-US" i="1"/>
                              <m:t>𝐵</m:t>
                            </m:r>
                          </m:e>
                          <m:sub>
                            <m:r>
                              <a:rPr lang="en-US" i="1"/>
                              <m:t>𝜇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effectLst/>
                  </a:rPr>
                  <a:t> </a:t>
                </a:r>
                <a:endParaRPr lang="en-US" dirty="0" smtClean="0">
                  <a:effectLst/>
                </a:endParaRPr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r>
                  <a:rPr lang="en-US" sz="2400" dirty="0" smtClean="0"/>
                  <a:t>Gauge-bosons: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/>
                        </m:ctrlPr>
                      </m:sSubSupPr>
                      <m:e>
                        <m:r>
                          <a:rPr lang="en-US" sz="2400" i="1"/>
                          <m:t>𝑊</m:t>
                        </m:r>
                      </m:e>
                      <m:sub>
                        <m:r>
                          <a:rPr lang="en-US" sz="2400" i="1"/>
                          <m:t>𝜇</m:t>
                        </m:r>
                      </m:sub>
                      <m:sup>
                        <m:r>
                          <a:rPr lang="en-US" sz="2400" i="1"/>
                          <m:t>𝐼</m:t>
                        </m:r>
                      </m:sup>
                    </m:sSubSup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/>
                        </m:ctrlPr>
                      </m:sSubPr>
                      <m:e>
                        <m:r>
                          <a:rPr lang="en-US" sz="2400" i="1"/>
                          <m:t>𝐵</m:t>
                        </m:r>
                      </m:e>
                      <m:sub>
                        <m:r>
                          <a:rPr lang="en-US" sz="2400" i="1"/>
                          <m:t>𝜇</m:t>
                        </m:r>
                      </m:sub>
                    </m:sSub>
                  </m:oMath>
                </a14:m>
                <a:r>
                  <a:rPr lang="en-US" sz="2400" dirty="0">
                    <a:effectLst/>
                  </a:rPr>
                  <a:t> </a:t>
                </a:r>
                <a:endParaRPr lang="en-US" sz="2400" dirty="0" smtClean="0">
                  <a:effectLst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>
                        <a:latin typeface="Cambria Math" charset="0"/>
                      </a:rPr>
                      <m:t>Φ</m:t>
                    </m:r>
                  </m:oMath>
                </a14:m>
                <a:r>
                  <a:rPr lang="en-US" sz="2400" dirty="0" smtClean="0"/>
                  <a:t> is the Higgs-doublet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sz="2400" i="1">
                            <a:latin typeface="Cambria Math" charset="0"/>
                          </a:rPr>
                          <m:t>𝑊</m:t>
                        </m:r>
                      </m:sub>
                    </m:sSub>
                  </m:oMath>
                </a14:m>
                <a:r>
                  <a:rPr lang="en-US" sz="2400" dirty="0" smtClean="0"/>
                  <a:t>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charset="0"/>
                          </a:rPr>
                          <m:t>𝑔</m:t>
                        </m:r>
                      </m:e>
                      <m:sup>
                        <m:r>
                          <a:rPr lang="en-US" sz="2400" i="1">
                            <a:latin typeface="Cambria Math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2400" dirty="0" smtClean="0"/>
                  <a:t> are weak and U(1) Y coupling constants</a:t>
                </a:r>
              </a:p>
            </p:txBody>
          </p:sp>
        </mc:Choice>
        <mc:Fallback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5365214" y="1382214"/>
                <a:ext cx="6517401" cy="5172821"/>
              </a:xfrm>
              <a:blipFill rotWithShape="0">
                <a:blip r:embed="rId3"/>
                <a:stretch>
                  <a:fillRect l="-1871" t="-20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1BB89-AA20-6640-B184-086D824DC178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2942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111737"/>
            <a:ext cx="10515600" cy="1325563"/>
          </a:xfrm>
        </p:spPr>
        <p:txBody>
          <a:bodyPr/>
          <a:lstStyle/>
          <a:p>
            <a:r>
              <a:rPr lang="en-US" dirty="0" smtClean="0"/>
              <a:t>From EFT to UFO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8" y="1351685"/>
            <a:ext cx="10515600" cy="87070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D</a:t>
            </a:r>
            <a:r>
              <a:rPr lang="en-US" dirty="0" smtClean="0"/>
              <a:t>efine an EFT Lagrangian using FeynRules</a:t>
            </a:r>
          </a:p>
          <a:p>
            <a:r>
              <a:rPr lang="en-US" dirty="0"/>
              <a:t>E</a:t>
            </a:r>
            <a:r>
              <a:rPr lang="en-US" dirty="0" smtClean="0"/>
              <a:t>xport a UFO SM+EFT model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1BB89-AA20-6640-B184-086D824DC178}" type="slidenum">
              <a:rPr lang="en-US" smtClean="0"/>
              <a:t>18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320646" y="2304211"/>
            <a:ext cx="9550708" cy="39703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noProof="1" smtClean="0">
                <a:latin typeface="Courier New" charset="0"/>
                <a:ea typeface="Courier New" charset="0"/>
                <a:cs typeface="Courier New" charset="0"/>
              </a:rPr>
              <a:t>LOD6 </a:t>
            </a:r>
            <a:r>
              <a:rPr lang="en-US" noProof="1" smtClean="0">
                <a:latin typeface="Courier New" charset="0"/>
                <a:ea typeface="Courier New" charset="0"/>
                <a:cs typeface="Courier New" charset="0"/>
              </a:rPr>
              <a:t>:= Block[{mu,nu,rho,ii,jj,kk,Bhat,What},</a:t>
            </a:r>
          </a:p>
          <a:p>
            <a:endParaRPr lang="en-US" noProof="1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noProof="1" smtClean="0">
                <a:latin typeface="Courier New" charset="0"/>
                <a:ea typeface="Courier New" charset="0"/>
                <a:cs typeface="Courier New" charset="0"/>
              </a:rPr>
              <a:t>What[mu</a:t>
            </a:r>
            <a:r>
              <a:rPr lang="en-US" noProof="1" smtClean="0">
                <a:latin typeface="Courier New" charset="0"/>
                <a:ea typeface="Courier New" charset="0"/>
                <a:cs typeface="Courier New" charset="0"/>
              </a:rPr>
              <a:t>_,nu_,ii_,jj</a:t>
            </a:r>
            <a:r>
              <a:rPr lang="en-US" noProof="1" smtClean="0">
                <a:latin typeface="Courier New" charset="0"/>
                <a:ea typeface="Courier New" charset="0"/>
                <a:cs typeface="Courier New" charset="0"/>
              </a:rPr>
              <a:t>_] </a:t>
            </a:r>
            <a:r>
              <a:rPr lang="en-US" noProof="1" smtClean="0">
                <a:latin typeface="Courier New" charset="0"/>
                <a:ea typeface="Courier New" charset="0"/>
                <a:cs typeface="Courier New" charset="0"/>
              </a:rPr>
              <a:t>:= Module</a:t>
            </a:r>
            <a:r>
              <a:rPr lang="en-US" noProof="1" smtClean="0">
                <a:latin typeface="Courier New" charset="0"/>
                <a:ea typeface="Courier New" charset="0"/>
                <a:cs typeface="Courier New" charset="0"/>
              </a:rPr>
              <a:t>[{aa}, -I/2 </a:t>
            </a:r>
            <a:r>
              <a:rPr lang="en-US" noProof="1" smtClean="0">
                <a:latin typeface="Courier New" charset="0"/>
                <a:ea typeface="Courier New" charset="0"/>
                <a:cs typeface="Courier New" charset="0"/>
              </a:rPr>
              <a:t>gw </a:t>
            </a:r>
            <a:r>
              <a:rPr lang="en-US" noProof="1" smtClean="0">
                <a:latin typeface="Courier New" charset="0"/>
                <a:ea typeface="Courier New" charset="0"/>
                <a:cs typeface="Courier New" charset="0"/>
              </a:rPr>
              <a:t>PauliSigma[aa,ii,jj]</a:t>
            </a:r>
          </a:p>
          <a:p>
            <a:r>
              <a:rPr lang="en-US" noProof="1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noProof="1" smtClean="0">
                <a:latin typeface="Courier New" charset="0"/>
                <a:ea typeface="Courier New" charset="0"/>
                <a:cs typeface="Courier New" charset="0"/>
              </a:rPr>
              <a:t>                               FS[Wi,mu,nu,aa</a:t>
            </a:r>
            <a:r>
              <a:rPr lang="en-US" noProof="1" smtClean="0">
                <a:latin typeface="Courier New" charset="0"/>
                <a:ea typeface="Courier New" charset="0"/>
                <a:cs typeface="Courier New" charset="0"/>
              </a:rPr>
              <a:t>]];</a:t>
            </a:r>
          </a:p>
          <a:p>
            <a:r>
              <a:rPr lang="en-US" noProof="1" smtClean="0">
                <a:latin typeface="Courier New" charset="0"/>
                <a:ea typeface="Courier New" charset="0"/>
                <a:cs typeface="Courier New" charset="0"/>
              </a:rPr>
              <a:t>Bhat[mu</a:t>
            </a:r>
            <a:r>
              <a:rPr lang="en-US" noProof="1" smtClean="0">
                <a:latin typeface="Courier New" charset="0"/>
                <a:ea typeface="Courier New" charset="0"/>
                <a:cs typeface="Courier New" charset="0"/>
              </a:rPr>
              <a:t>_,nu</a:t>
            </a:r>
            <a:r>
              <a:rPr lang="en-US" noProof="1" smtClean="0">
                <a:latin typeface="Courier New" charset="0"/>
                <a:ea typeface="Courier New" charset="0"/>
                <a:cs typeface="Courier New" charset="0"/>
              </a:rPr>
              <a:t>_] </a:t>
            </a:r>
            <a:r>
              <a:rPr lang="en-US" noProof="1" smtClean="0">
                <a:latin typeface="Courier New" charset="0"/>
                <a:ea typeface="Courier New" charset="0"/>
                <a:cs typeface="Courier New" charset="0"/>
              </a:rPr>
              <a:t>        := </a:t>
            </a:r>
            <a:r>
              <a:rPr lang="en-US" noProof="1" smtClean="0">
                <a:latin typeface="Courier New" charset="0"/>
                <a:ea typeface="Courier New" charset="0"/>
                <a:cs typeface="Courier New" charset="0"/>
              </a:rPr>
              <a:t>-I/2 g1 FS[B,mu,nu];</a:t>
            </a:r>
          </a:p>
          <a:p>
            <a:endParaRPr lang="en-US" noProof="1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noProof="1" smtClean="0">
                <a:latin typeface="Courier New" charset="0"/>
                <a:ea typeface="Courier New" charset="0"/>
                <a:cs typeface="Courier New" charset="0"/>
              </a:rPr>
              <a:t>ExpandIndices[</a:t>
            </a:r>
          </a:p>
          <a:p>
            <a:r>
              <a:rPr lang="en-US" noProof="1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noProof="1" smtClean="0">
                <a:latin typeface="Courier New" charset="0"/>
                <a:ea typeface="Courier New" charset="0"/>
                <a:cs typeface="Courier New" charset="0"/>
              </a:rPr>
              <a:t> ocWWW </a:t>
            </a:r>
            <a:r>
              <a:rPr lang="en-US" noProof="1" smtClean="0">
                <a:latin typeface="Courier New" charset="0"/>
                <a:ea typeface="Courier New" charset="0"/>
                <a:cs typeface="Courier New" charset="0"/>
              </a:rPr>
              <a:t>What[mu,nu,ii,jj] </a:t>
            </a:r>
            <a:r>
              <a:rPr lang="en-US" noProof="1" smtClean="0">
                <a:latin typeface="Courier New" charset="0"/>
                <a:ea typeface="Courier New" charset="0"/>
                <a:cs typeface="Courier New" charset="0"/>
              </a:rPr>
              <a:t>What[nu,rho,jj,kk</a:t>
            </a:r>
            <a:r>
              <a:rPr lang="en-US" noProof="1" smtClean="0">
                <a:latin typeface="Courier New" charset="0"/>
                <a:ea typeface="Courier New" charset="0"/>
                <a:cs typeface="Courier New" charset="0"/>
              </a:rPr>
              <a:t>] What[rho,mu,kk,ii] +</a:t>
            </a:r>
            <a:endParaRPr lang="en-US" noProof="1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noProof="1" smtClean="0">
                <a:latin typeface="Courier New" charset="0"/>
                <a:ea typeface="Courier New" charset="0"/>
                <a:cs typeface="Courier New" charset="0"/>
              </a:rPr>
              <a:t> </a:t>
            </a:r>
          </a:p>
          <a:p>
            <a:r>
              <a:rPr lang="en-US" noProof="1" smtClean="0">
                <a:latin typeface="Courier New" charset="0"/>
                <a:ea typeface="Courier New" charset="0"/>
                <a:cs typeface="Courier New" charset="0"/>
              </a:rPr>
              <a:t>  ocW </a:t>
            </a:r>
            <a:r>
              <a:rPr lang="en-US" noProof="1" smtClean="0">
                <a:latin typeface="Courier New" charset="0"/>
                <a:ea typeface="Courier New" charset="0"/>
                <a:cs typeface="Courier New" charset="0"/>
              </a:rPr>
              <a:t>DC[Phibar[ii],mu] </a:t>
            </a:r>
            <a:r>
              <a:rPr lang="en-US" noProof="1" smtClean="0">
                <a:latin typeface="Courier New" charset="0"/>
                <a:ea typeface="Courier New" charset="0"/>
                <a:cs typeface="Courier New" charset="0"/>
              </a:rPr>
              <a:t>What[mu,nu,ii,jj</a:t>
            </a:r>
            <a:r>
              <a:rPr lang="en-US" noProof="1" smtClean="0">
                <a:latin typeface="Courier New" charset="0"/>
                <a:ea typeface="Courier New" charset="0"/>
                <a:cs typeface="Courier New" charset="0"/>
              </a:rPr>
              <a:t>] DC[Phi[jj</a:t>
            </a:r>
            <a:r>
              <a:rPr lang="en-US" noProof="1" smtClean="0">
                <a:latin typeface="Courier New" charset="0"/>
                <a:ea typeface="Courier New" charset="0"/>
                <a:cs typeface="Courier New" charset="0"/>
              </a:rPr>
              <a:t>],</a:t>
            </a:r>
            <a:r>
              <a:rPr lang="en-US" noProof="1" smtClean="0">
                <a:latin typeface="Courier New" charset="0"/>
                <a:ea typeface="Courier New" charset="0"/>
                <a:cs typeface="Courier New" charset="0"/>
              </a:rPr>
              <a:t>nu</a:t>
            </a:r>
            <a:r>
              <a:rPr lang="en-US" noProof="1" smtClean="0">
                <a:latin typeface="Courier New" charset="0"/>
                <a:ea typeface="Courier New" charset="0"/>
                <a:cs typeface="Courier New" charset="0"/>
              </a:rPr>
              <a:t>] </a:t>
            </a:r>
            <a:r>
              <a:rPr lang="en-US" noProof="1" smtClean="0">
                <a:latin typeface="Courier New" charset="0"/>
                <a:ea typeface="Courier New" charset="0"/>
                <a:cs typeface="Courier New" charset="0"/>
              </a:rPr>
              <a:t>+</a:t>
            </a:r>
          </a:p>
          <a:p>
            <a:r>
              <a:rPr lang="en-US" noProof="1" smtClean="0">
                <a:latin typeface="Courier New" charset="0"/>
                <a:ea typeface="Courier New" charset="0"/>
                <a:cs typeface="Courier New" charset="0"/>
              </a:rPr>
              <a:t> </a:t>
            </a:r>
          </a:p>
          <a:p>
            <a:r>
              <a:rPr lang="en-US" noProof="1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noProof="1" smtClean="0">
                <a:latin typeface="Courier New" charset="0"/>
                <a:ea typeface="Courier New" charset="0"/>
                <a:cs typeface="Courier New" charset="0"/>
              </a:rPr>
              <a:t> ocB </a:t>
            </a:r>
            <a:r>
              <a:rPr lang="en-US" noProof="1" smtClean="0">
                <a:latin typeface="Courier New" charset="0"/>
                <a:ea typeface="Courier New" charset="0"/>
                <a:cs typeface="Courier New" charset="0"/>
              </a:rPr>
              <a:t>DC[Phibar[ii],mu] Bhat[mu,nu] DC[Phi[ii],</a:t>
            </a:r>
            <a:r>
              <a:rPr lang="en-US" noProof="1" smtClean="0">
                <a:latin typeface="Courier New" charset="0"/>
                <a:ea typeface="Courier New" charset="0"/>
                <a:cs typeface="Courier New" charset="0"/>
              </a:rPr>
              <a:t>nu</a:t>
            </a:r>
            <a:r>
              <a:rPr lang="en-US" noProof="1" smtClean="0">
                <a:latin typeface="Courier New" charset="0"/>
                <a:ea typeface="Courier New" charset="0"/>
                <a:cs typeface="Courier New" charset="0"/>
              </a:rPr>
              <a:t>]</a:t>
            </a:r>
          </a:p>
          <a:p>
            <a:endParaRPr lang="en-US" noProof="1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noProof="1" smtClean="0">
                <a:latin typeface="Courier New" charset="0"/>
                <a:ea typeface="Courier New" charset="0"/>
                <a:cs typeface="Courier New" charset="0"/>
              </a:rPr>
              <a:t>  ,FlavorExpand-</a:t>
            </a:r>
            <a:r>
              <a:rPr lang="en-US" noProof="1" smtClean="0">
                <a:latin typeface="Courier New" charset="0"/>
                <a:ea typeface="Courier New" charset="0"/>
                <a:cs typeface="Courier New" charset="0"/>
              </a:rPr>
              <a:t>&gt;</a:t>
            </a:r>
            <a:r>
              <a:rPr lang="en-US" noProof="1" smtClean="0">
                <a:latin typeface="Courier New" charset="0"/>
                <a:ea typeface="Courier New" charset="0"/>
                <a:cs typeface="Courier New" charset="0"/>
              </a:rPr>
              <a:t>True] ]; </a:t>
            </a:r>
            <a:endParaRPr lang="en-US" noProof="1"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87491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EFT – Notes on using FeynRules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FeynRules Covariant Derivative is different than theory for EFT</a:t>
                </a:r>
              </a:p>
              <a:p>
                <a:pPr marL="0" indent="0">
                  <a:buNone/>
                </a:pPr>
                <a:r>
                  <a:rPr lang="en-US" dirty="0" smtClean="0"/>
                  <a:t>	</a:t>
                </a:r>
                <a14:m>
                  <m:oMath xmlns:m="http://schemas.openxmlformats.org/officeDocument/2006/math">
                    <m:r>
                      <a:rPr lang="en-US" i="1"/>
                      <m:t>𝐷𝐶</m:t>
                    </m:r>
                    <m:r>
                      <a:rPr lang="en-US" i="1"/>
                      <m:t>=</m:t>
                    </m:r>
                    <m:sSub>
                      <m:sSubPr>
                        <m:ctrlPr>
                          <a:rPr lang="en-US" i="1"/>
                        </m:ctrlPr>
                      </m:sSubPr>
                      <m:e>
                        <m:r>
                          <a:rPr lang="en-US" i="1"/>
                          <m:t>𝜕</m:t>
                        </m:r>
                      </m:e>
                      <m:sub>
                        <m:r>
                          <a:rPr lang="en-US" i="1"/>
                          <m:t>𝜇</m:t>
                        </m:r>
                      </m:sub>
                    </m:sSub>
                    <m:r>
                      <a:rPr lang="en-US" i="1"/>
                      <m:t>−</m:t>
                    </m:r>
                    <m:f>
                      <m:fPr>
                        <m:ctrlPr>
                          <a:rPr lang="en-US" i="1"/>
                        </m:ctrlPr>
                      </m:fPr>
                      <m:num>
                        <m:r>
                          <a:rPr lang="en-US" i="1"/>
                          <m:t>𝑖</m:t>
                        </m:r>
                      </m:num>
                      <m:den>
                        <m:r>
                          <a:rPr lang="en-US" i="1"/>
                          <m:t>2</m:t>
                        </m:r>
                      </m:den>
                    </m:f>
                    <m:sSub>
                      <m:sSubPr>
                        <m:ctrlPr>
                          <a:rPr lang="en-US" i="1"/>
                        </m:ctrlPr>
                      </m:sSubPr>
                      <m:e>
                        <m:r>
                          <a:rPr lang="en-US" i="1"/>
                          <m:t>𝑔</m:t>
                        </m:r>
                      </m:e>
                      <m:sub>
                        <m:r>
                          <a:rPr lang="en-US" i="1"/>
                          <m:t>𝑊</m:t>
                        </m:r>
                      </m:sub>
                    </m:sSub>
                    <m:sSup>
                      <m:sSupPr>
                        <m:ctrlPr>
                          <a:rPr lang="en-US" i="1"/>
                        </m:ctrlPr>
                      </m:sSupPr>
                      <m:e>
                        <m:r>
                          <a:rPr lang="en-US" i="1"/>
                          <m:t>𝜎</m:t>
                        </m:r>
                      </m:e>
                      <m:sup>
                        <m:r>
                          <a:rPr lang="en-US" i="1"/>
                          <m:t>𝐼</m:t>
                        </m:r>
                      </m:sup>
                    </m:sSup>
                    <m:sSubSup>
                      <m:sSubSupPr>
                        <m:ctrlPr>
                          <a:rPr lang="en-US" i="1"/>
                        </m:ctrlPr>
                      </m:sSubSupPr>
                      <m:e>
                        <m:r>
                          <a:rPr lang="en-US" i="1"/>
                          <m:t>𝑊</m:t>
                        </m:r>
                      </m:e>
                      <m:sub>
                        <m:r>
                          <a:rPr lang="en-US" i="1"/>
                          <m:t>𝜇</m:t>
                        </m:r>
                      </m:sub>
                      <m:sup>
                        <m:r>
                          <a:rPr lang="en-US" i="1"/>
                          <m:t>𝐼</m:t>
                        </m:r>
                      </m:sup>
                    </m:sSubSup>
                    <m:r>
                      <a:rPr lang="en-US" i="1"/>
                      <m:t>−</m:t>
                    </m:r>
                    <m:f>
                      <m:fPr>
                        <m:ctrlPr>
                          <a:rPr lang="en-US" i="1"/>
                        </m:ctrlPr>
                      </m:fPr>
                      <m:num>
                        <m:r>
                          <a:rPr lang="en-US" i="1"/>
                          <m:t>𝑖</m:t>
                        </m:r>
                      </m:num>
                      <m:den>
                        <m:r>
                          <a:rPr lang="en-US" i="1"/>
                          <m:t>2</m:t>
                        </m:r>
                      </m:den>
                    </m:f>
                    <m:sSup>
                      <m:sSupPr>
                        <m:ctrlPr>
                          <a:rPr lang="en-US" i="1"/>
                        </m:ctrlPr>
                      </m:sSupPr>
                      <m:e>
                        <m:r>
                          <a:rPr lang="en-US" i="1"/>
                          <m:t>𝑔</m:t>
                        </m:r>
                      </m:e>
                      <m:sup>
                        <m:r>
                          <a:rPr lang="en-US" i="1"/>
                          <m:t>′</m:t>
                        </m:r>
                      </m:sup>
                    </m:sSup>
                    <m:sSub>
                      <m:sSubPr>
                        <m:ctrlPr>
                          <a:rPr lang="en-US" i="1"/>
                        </m:ctrlPr>
                      </m:sSubPr>
                      <m:e>
                        <m:r>
                          <a:rPr lang="en-US" i="1"/>
                          <m:t>𝐵</m:t>
                        </m:r>
                      </m:e>
                      <m:sub>
                        <m:r>
                          <a:rPr lang="en-US" i="1"/>
                          <m:t>𝜇</m:t>
                        </m:r>
                      </m:sub>
                    </m:sSub>
                  </m:oMath>
                </a14:m>
                <a:r>
                  <a:rPr lang="en-US" dirty="0" smtClean="0"/>
                  <a:t>		(FeynRules)</a:t>
                </a:r>
              </a:p>
              <a:p>
                <a:pPr marL="0" indent="0">
                  <a:buNone/>
                </a:pPr>
                <a:r>
                  <a:rPr lang="en-US" dirty="0" smtClean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𝜇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𝜕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𝜇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+</m:t>
                    </m:r>
                    <m:f>
                      <m:fPr>
                        <m:ctrlPr>
                          <a:rPr lang="en-US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</m:num>
                      <m:den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𝑊</m:t>
                        </m:r>
                      </m:sub>
                    </m:sSub>
                    <m:sSup>
                      <m:sSupPr>
                        <m:ctrlPr>
                          <a:rPr lang="en-US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𝜎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𝐼</m:t>
                        </m:r>
                      </m:sup>
                    </m:sSup>
                    <m:sSubSup>
                      <m:sSubSupPr>
                        <m:ctrlPr>
                          <a:rPr lang="en-US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charset="0"/>
                          </a:rPr>
                          <m:t>𝑊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𝜇</m:t>
                        </m:r>
                      </m:sub>
                      <m:sup>
                        <m:r>
                          <a:rPr lang="en-US" i="1">
                            <a:latin typeface="Cambria Math" charset="0"/>
                          </a:rPr>
                          <m:t>𝐼</m:t>
                        </m:r>
                      </m:sup>
                    </m:sSubSup>
                    <m:r>
                      <a:rPr lang="en-US" i="1">
                        <a:latin typeface="Cambria Math" charset="0"/>
                      </a:rPr>
                      <m:t>+</m:t>
                    </m:r>
                    <m:f>
                      <m:fPr>
                        <m:ctrlPr>
                          <a:rPr lang="en-US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</m:num>
                      <m:den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𝑔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′</m:t>
                        </m:r>
                      </m:sup>
                    </m:sSup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𝐵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𝜇</m:t>
                        </m:r>
                      </m:sub>
                    </m:sSub>
                  </m:oMath>
                </a14:m>
                <a:r>
                  <a:rPr lang="en-US" dirty="0" smtClean="0"/>
                  <a:t> 	(EFT theory)</a:t>
                </a:r>
              </a:p>
              <a:p>
                <a:endParaRPr lang="en-US" dirty="0" smtClean="0"/>
              </a:p>
              <a:p>
                <a:r>
                  <a:rPr lang="en-US" dirty="0" smtClean="0"/>
                  <a:t>Result is change of sign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𝑊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𝜇𝜐</m:t>
                        </m:r>
                      </m:sub>
                    </m:sSub>
                  </m:oMath>
                </a14:m>
                <a:r>
                  <a:rPr lang="en-US" dirty="0" smtClean="0"/>
                  <a:t> (</a:t>
                </a:r>
                <a:r>
                  <a:rPr lang="en-US" sz="2400" noProof="1" smtClean="0">
                    <a:latin typeface="Courier New" charset="0"/>
                    <a:ea typeface="Courier New" charset="0"/>
                    <a:cs typeface="Courier New" charset="0"/>
                  </a:rPr>
                  <a:t>What</a:t>
                </a:r>
                <a:r>
                  <a:rPr lang="en-US" dirty="0" smtClean="0"/>
                  <a:t>)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𝐵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𝜇𝜐</m:t>
                        </m:r>
                      </m:sub>
                    </m:sSub>
                  </m:oMath>
                </a14:m>
                <a:r>
                  <a:rPr lang="en-US" dirty="0" smtClean="0"/>
                  <a:t> (</a:t>
                </a:r>
                <a:r>
                  <a:rPr lang="en-US" sz="2400" noProof="1" smtClean="0">
                    <a:latin typeface="Courier New" charset="0"/>
                    <a:ea typeface="Courier New" charset="0"/>
                    <a:cs typeface="Courier New" charset="0"/>
                  </a:rPr>
                  <a:t>Bhat</a:t>
                </a:r>
                <a:r>
                  <a:rPr lang="en-US" dirty="0" smtClean="0"/>
                  <a:t>) definitions in FeynRules.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1BB89-AA20-6640-B184-086D824DC178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35520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Beyond Standard Physics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690688"/>
            <a:ext cx="6105414" cy="4665662"/>
          </a:xfrm>
        </p:spPr>
        <p:txBody>
          <a:bodyPr>
            <a:normAutofit/>
          </a:bodyPr>
          <a:lstStyle/>
          <a:p>
            <a:r>
              <a:rPr lang="en-US" dirty="0" smtClean="0"/>
              <a:t>Hypothesis new model extending the standard model.</a:t>
            </a:r>
          </a:p>
          <a:p>
            <a:r>
              <a:rPr lang="en-US" dirty="0" smtClean="0"/>
              <a:t>Compare it to experimental data.</a:t>
            </a:r>
          </a:p>
          <a:p>
            <a:pPr lvl="1"/>
            <a:r>
              <a:rPr lang="en-US" dirty="0" smtClean="0"/>
              <a:t>For example, accelerator experiments, such as ATLAS or CMS at CERN.</a:t>
            </a:r>
          </a:p>
          <a:p>
            <a:pPr lvl="1"/>
            <a:r>
              <a:rPr lang="en-US" dirty="0" smtClean="0"/>
              <a:t>Use Monte-</a:t>
            </a:r>
            <a:r>
              <a:rPr lang="en-US" dirty="0"/>
              <a:t>C</a:t>
            </a:r>
            <a:r>
              <a:rPr lang="en-US" dirty="0" smtClean="0"/>
              <a:t>arlo event generators to create model data.</a:t>
            </a:r>
          </a:p>
          <a:p>
            <a:pPr lvl="1"/>
            <a:r>
              <a:rPr lang="en-US" dirty="0" smtClean="0"/>
              <a:t>Run model data through a detector simulator.</a:t>
            </a:r>
          </a:p>
          <a:p>
            <a:pPr lvl="1"/>
            <a:r>
              <a:rPr lang="en-US" dirty="0" smtClean="0"/>
              <a:t>Fit model to data.</a:t>
            </a:r>
          </a:p>
          <a:p>
            <a:r>
              <a:rPr lang="en-US" dirty="0" smtClean="0"/>
              <a:t>Win Nobel prize</a:t>
            </a:r>
          </a:p>
          <a:p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943613" y="2210594"/>
            <a:ext cx="4762500" cy="35814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1BB89-AA20-6640-B184-086D824DC178}" type="slidenum">
              <a:rPr lang="en-US" smtClean="0"/>
              <a:t>2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171179" y="5797172"/>
            <a:ext cx="39550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hlinkClick r:id="rId3"/>
              </a:rPr>
              <a:t>https://</a:t>
            </a:r>
            <a:r>
              <a:rPr lang="en-US" sz="1200" dirty="0" smtClean="0">
                <a:hlinkClick r:id="rId3"/>
              </a:rPr>
              <a:t>en.wikipedia.org/wiki/Standard_Model</a:t>
            </a:r>
            <a:r>
              <a:rPr lang="en-US" sz="1200" dirty="0" smtClean="0"/>
              <a:t> 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5965166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1BB89-AA20-6640-B184-086D824DC178}" type="slidenum">
              <a:rPr lang="en-US" smtClean="0"/>
              <a:t>20</a:t>
            </a:fld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8186480"/>
              </p:ext>
            </p:extLst>
          </p:nvPr>
        </p:nvGraphicFramePr>
        <p:xfrm>
          <a:off x="2648026" y="566400"/>
          <a:ext cx="6895948" cy="5504863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740054"/>
                <a:gridCol w="5155894"/>
              </a:tblGrid>
              <a:tr h="786409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Step</a:t>
                      </a:r>
                      <a:r>
                        <a:rPr lang="en-US" sz="2400" baseline="0" dirty="0" smtClean="0"/>
                        <a:t> 1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 smtClean="0"/>
                        <a:t>SherpaWeight</a:t>
                      </a:r>
                      <a:endParaRPr lang="en-US" sz="2400" dirty="0"/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86409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Step 2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EFT</a:t>
                      </a:r>
                      <a:r>
                        <a:rPr lang="en-US" sz="2400" baseline="0" dirty="0" smtClean="0"/>
                        <a:t> model</a:t>
                      </a:r>
                      <a:endParaRPr lang="en-US" sz="2400" dirty="0"/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86409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Step</a:t>
                      </a:r>
                      <a:r>
                        <a:rPr lang="en-US" sz="2400" baseline="0" dirty="0" smtClean="0"/>
                        <a:t> 3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Choose process and generate</a:t>
                      </a:r>
                      <a:r>
                        <a:rPr lang="en-US" sz="2400" baseline="0" dirty="0" smtClean="0"/>
                        <a:t> events</a:t>
                      </a:r>
                      <a:endParaRPr lang="en-US" sz="24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86409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Step 4</a:t>
                      </a:r>
                      <a:endParaRPr lang="en-US" sz="24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Choose observables and binning</a:t>
                      </a:r>
                      <a:endParaRPr lang="en-US" sz="24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786409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Step 5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Test EFT model</a:t>
                      </a:r>
                      <a:endParaRPr lang="en-US" sz="2400" dirty="0"/>
                    </a:p>
                  </a:txBody>
                  <a:tcPr anchor="ctr"/>
                </a:tc>
              </a:tr>
              <a:tr h="786409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Step 6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Test</a:t>
                      </a:r>
                      <a:r>
                        <a:rPr lang="en-US" sz="2400" baseline="0" dirty="0" smtClean="0"/>
                        <a:t> reweighting</a:t>
                      </a:r>
                      <a:endParaRPr lang="en-US" sz="2400" dirty="0"/>
                    </a:p>
                  </a:txBody>
                  <a:tcPr anchor="ctr"/>
                </a:tc>
              </a:tr>
              <a:tr h="786409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Step 7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Fit EFT to SM</a:t>
                      </a:r>
                      <a:endParaRPr lang="en-US" sz="2400" dirty="0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91798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Choice of Process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Easily recognizable hard-process (high P</a:t>
                </a:r>
                <a:r>
                  <a:rPr lang="en-US" baseline="-25000" dirty="0" smtClean="0"/>
                  <a:t>T</a:t>
                </a:r>
                <a:r>
                  <a:rPr lang="en-US" dirty="0" smtClean="0"/>
                  <a:t> leptons) at ATLAS</a:t>
                </a:r>
              </a:p>
              <a:p>
                <a:r>
                  <a:rPr lang="en-US" dirty="0" smtClean="0"/>
                  <a:t>Some combination of EW bosons: W</a:t>
                </a:r>
                <a:r>
                  <a:rPr lang="en-US" baseline="30000" dirty="0" smtClean="0"/>
                  <a:t>+</a:t>
                </a:r>
                <a:r>
                  <a:rPr lang="en-US" dirty="0" smtClean="0"/>
                  <a:t>, W</a:t>
                </a:r>
                <a:r>
                  <a:rPr lang="en-US" baseline="30000" dirty="0" smtClean="0"/>
                  <a:t>−</a:t>
                </a:r>
                <a:r>
                  <a:rPr lang="en-US" dirty="0" smtClean="0"/>
                  <a:t>, Z, and/or </a:t>
                </a:r>
                <a14:m>
                  <m:oMath xmlns:m="http://schemas.openxmlformats.org/officeDocument/2006/math">
                    <m:r>
                      <a:rPr lang="da-DK" b="0" i="1" smtClean="0">
                        <a:latin typeface="Cambria Math" charset="0"/>
                      </a:rPr>
                      <m:t>𝛾</m:t>
                    </m:r>
                  </m:oMath>
                </a14:m>
                <a:r>
                  <a:rPr lang="en-US" dirty="0" smtClean="0"/>
                  <a:t> (photons)</a:t>
                </a:r>
              </a:p>
              <a:p>
                <a:r>
                  <a:rPr lang="en-US" dirty="0" smtClean="0"/>
                  <a:t>Contain vertices affected by all three operators</a:t>
                </a:r>
              </a:p>
              <a:p>
                <a:r>
                  <a:rPr lang="en-US" dirty="0" smtClean="0"/>
                  <a:t>Chose WZ-production (specifically W</a:t>
                </a:r>
                <a:r>
                  <a:rPr lang="en-US" baseline="30000" dirty="0" smtClean="0"/>
                  <a:t>+</a:t>
                </a:r>
                <a:r>
                  <a:rPr lang="en-US" dirty="0" smtClean="0"/>
                  <a:t> Z)</a:t>
                </a:r>
              </a:p>
              <a:p>
                <a:r>
                  <a:rPr lang="en-US" dirty="0" smtClean="0"/>
                  <a:t>Begin with only parton-level events</a:t>
                </a:r>
                <a:endParaRPr lang="en-US" dirty="0"/>
              </a:p>
              <a:p>
                <a:r>
                  <a:rPr lang="en-US" dirty="0" smtClean="0"/>
                  <a:t>TODO: tree diagrams</a:t>
                </a: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1BB89-AA20-6640-B184-086D824DC178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4208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21904"/>
            <a:ext cx="10515600" cy="1325563"/>
          </a:xfrm>
        </p:spPr>
        <p:txBody>
          <a:bodyPr/>
          <a:lstStyle/>
          <a:p>
            <a:r>
              <a:rPr lang="en-US" dirty="0" smtClean="0"/>
              <a:t>Choice of Event </a:t>
            </a:r>
            <a:r>
              <a:rPr lang="en-US" dirty="0"/>
              <a:t>G</a:t>
            </a:r>
            <a:r>
              <a:rPr lang="en-US" dirty="0" smtClean="0"/>
              <a:t>eneration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39185"/>
                <a:ext cx="10795612" cy="5182290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WZ-production cross-section for standard model: 18.5 pb</a:t>
                </a:r>
              </a:p>
              <a:p>
                <a:r>
                  <a:rPr lang="en-US" dirty="0" smtClean="0"/>
                  <a:t>Chose EFT model parameters that approximately double the SM cross-section:</a:t>
                </a:r>
              </a:p>
              <a:p>
                <a:pPr lvl="1"/>
                <a:r>
                  <a:rPr lang="en-US" dirty="0" smtClean="0"/>
                  <a:t>c</a:t>
                </a:r>
                <a:r>
                  <a:rPr lang="en-US" baseline="-25000" dirty="0" smtClean="0"/>
                  <a:t>WWW</a:t>
                </a:r>
                <a:r>
                  <a:rPr lang="en-US" dirty="0" smtClean="0"/>
                  <a:t>	= 3×10</a:t>
                </a:r>
                <a:r>
                  <a:rPr lang="en-US" baseline="30000" dirty="0" smtClean="0"/>
                  <a:t>−5</a:t>
                </a:r>
                <a:r>
                  <a:rPr lang="en-US" dirty="0" smtClean="0"/>
                  <a:t> GeV</a:t>
                </a:r>
                <a:r>
                  <a:rPr lang="en-US" baseline="30000" dirty="0" smtClean="0"/>
                  <a:t>−2</a:t>
                </a:r>
                <a:r>
                  <a:rPr lang="en-US" dirty="0" smtClean="0"/>
                  <a:t>	</a:t>
                </a:r>
                <a:r>
                  <a:rPr lang="da-DK" dirty="0"/>
                  <a:t> </a:t>
                </a:r>
                <a14:m>
                  <m:oMath xmlns:m="http://schemas.openxmlformats.org/officeDocument/2006/math">
                    <m:r>
                      <a:rPr lang="da-DK" i="1">
                        <a:latin typeface="Cambria Math" charset="0"/>
                      </a:rPr>
                      <m:t>→ </m:t>
                    </m:r>
                  </m:oMath>
                </a14:m>
                <a:r>
                  <a:rPr lang="en-US" dirty="0" smtClean="0"/>
                  <a:t>	</a:t>
                </a:r>
                <a14:m>
                  <m:oMath xmlns:m="http://schemas.openxmlformats.org/officeDocument/2006/math">
                    <m:r>
                      <a:rPr lang="da-DK" b="0" i="1" smtClean="0">
                        <a:latin typeface="Cambria Math" charset="0"/>
                      </a:rPr>
                      <m:t>𝜎</m:t>
                    </m:r>
                  </m:oMath>
                </a14:m>
                <a:r>
                  <a:rPr lang="en-US" dirty="0" smtClean="0"/>
                  <a:t> = 30.4 pb</a:t>
                </a:r>
              </a:p>
              <a:p>
                <a:pPr lvl="1"/>
                <a:r>
                  <a:rPr lang="en-US" dirty="0" smtClean="0"/>
                  <a:t>c</a:t>
                </a:r>
                <a:r>
                  <a:rPr lang="en-US" baseline="-25000" dirty="0" smtClean="0"/>
                  <a:t>W</a:t>
                </a:r>
                <a:r>
                  <a:rPr lang="en-US" dirty="0" smtClean="0"/>
                  <a:t>	= 5×10</a:t>
                </a:r>
                <a:r>
                  <a:rPr lang="en-US" baseline="30000" dirty="0"/>
                  <a:t>−5</a:t>
                </a:r>
                <a:r>
                  <a:rPr lang="en-US" dirty="0"/>
                  <a:t> GeV</a:t>
                </a:r>
                <a:r>
                  <a:rPr lang="en-US" baseline="30000" dirty="0"/>
                  <a:t>−2</a:t>
                </a:r>
                <a:r>
                  <a:rPr lang="en-US" dirty="0"/>
                  <a:t>	</a:t>
                </a:r>
                <a:r>
                  <a:rPr lang="da-DK" dirty="0"/>
                  <a:t> </a:t>
                </a:r>
                <a14:m>
                  <m:oMath xmlns:m="http://schemas.openxmlformats.org/officeDocument/2006/math">
                    <m:r>
                      <a:rPr lang="da-DK" i="1">
                        <a:latin typeface="Cambria Math" charset="0"/>
                      </a:rPr>
                      <m:t>→ </m:t>
                    </m:r>
                  </m:oMath>
                </a14:m>
                <a:r>
                  <a:rPr lang="en-US" dirty="0"/>
                  <a:t>	</a:t>
                </a:r>
                <a14:m>
                  <m:oMath xmlns:m="http://schemas.openxmlformats.org/officeDocument/2006/math">
                    <m:r>
                      <a:rPr lang="da-DK" i="1">
                        <a:latin typeface="Cambria Math" charset="0"/>
                      </a:rPr>
                      <m:t>𝜎</m:t>
                    </m:r>
                  </m:oMath>
                </a14:m>
                <a:r>
                  <a:rPr lang="en-US" dirty="0"/>
                  <a:t> = </a:t>
                </a:r>
                <a:r>
                  <a:rPr lang="en-US" dirty="0" smtClean="0"/>
                  <a:t>30.7 </a:t>
                </a:r>
                <a:r>
                  <a:rPr lang="en-US" dirty="0"/>
                  <a:t>pb</a:t>
                </a:r>
              </a:p>
              <a:p>
                <a:pPr lvl="1"/>
                <a:r>
                  <a:rPr lang="en-US" dirty="0" smtClean="0"/>
                  <a:t>c</a:t>
                </a:r>
                <a:r>
                  <a:rPr lang="en-US" baseline="-25000" dirty="0" smtClean="0"/>
                  <a:t>B</a:t>
                </a:r>
                <a:r>
                  <a:rPr lang="en-US" dirty="0" smtClean="0"/>
                  <a:t>	= 9×10</a:t>
                </a:r>
                <a:r>
                  <a:rPr lang="en-US" baseline="30000" dirty="0" smtClean="0"/>
                  <a:t>−4</a:t>
                </a:r>
                <a:r>
                  <a:rPr lang="en-US" dirty="0" smtClean="0"/>
                  <a:t> </a:t>
                </a:r>
                <a:r>
                  <a:rPr lang="en-US" dirty="0"/>
                  <a:t>GeV</a:t>
                </a:r>
                <a:r>
                  <a:rPr lang="en-US" baseline="30000" dirty="0"/>
                  <a:t>−2</a:t>
                </a:r>
                <a:r>
                  <a:rPr lang="en-US" dirty="0"/>
                  <a:t>	</a:t>
                </a:r>
                <a:r>
                  <a:rPr lang="da-DK" dirty="0"/>
                  <a:t> </a:t>
                </a:r>
                <a14:m>
                  <m:oMath xmlns:m="http://schemas.openxmlformats.org/officeDocument/2006/math">
                    <m:r>
                      <a:rPr lang="da-DK" i="1">
                        <a:latin typeface="Cambria Math" charset="0"/>
                      </a:rPr>
                      <m:t>→ </m:t>
                    </m:r>
                  </m:oMath>
                </a14:m>
                <a:r>
                  <a:rPr lang="en-US" dirty="0"/>
                  <a:t>	</a:t>
                </a:r>
                <a14:m>
                  <m:oMath xmlns:m="http://schemas.openxmlformats.org/officeDocument/2006/math">
                    <m:r>
                      <a:rPr lang="da-DK" i="1">
                        <a:latin typeface="Cambria Math" charset="0"/>
                      </a:rPr>
                      <m:t>𝜎</m:t>
                    </m:r>
                  </m:oMath>
                </a14:m>
                <a:r>
                  <a:rPr lang="en-US" dirty="0"/>
                  <a:t> = </a:t>
                </a:r>
                <a:r>
                  <a:rPr lang="en-US" dirty="0" smtClean="0"/>
                  <a:t>31.7 pb</a:t>
                </a:r>
              </a:p>
              <a:p>
                <a:pPr lvl="1"/>
                <a:r>
                  <a:rPr lang="en-US" dirty="0" smtClean="0"/>
                  <a:t>All				</a:t>
                </a:r>
                <a:r>
                  <a:rPr lang="da-DK" dirty="0"/>
                  <a:t> </a:t>
                </a:r>
                <a14:m>
                  <m:oMath xmlns:m="http://schemas.openxmlformats.org/officeDocument/2006/math">
                    <m:r>
                      <a:rPr lang="da-DK" i="1">
                        <a:latin typeface="Cambria Math" charset="0"/>
                      </a:rPr>
                      <m:t>→ </m:t>
                    </m:r>
                  </m:oMath>
                </a14:m>
                <a:r>
                  <a:rPr lang="en-US" dirty="0"/>
                  <a:t>	</a:t>
                </a:r>
                <a14:m>
                  <m:oMath xmlns:m="http://schemas.openxmlformats.org/officeDocument/2006/math">
                    <m:r>
                      <a:rPr lang="da-DK" i="1">
                        <a:latin typeface="Cambria Math" charset="0"/>
                      </a:rPr>
                      <m:t>𝜎</m:t>
                    </m:r>
                  </m:oMath>
                </a14:m>
                <a:r>
                  <a:rPr lang="en-US" dirty="0"/>
                  <a:t> = </a:t>
                </a:r>
                <a:r>
                  <a:rPr lang="en-US" dirty="0" smtClean="0"/>
                  <a:t>42.8 </a:t>
                </a:r>
                <a:r>
                  <a:rPr lang="en-US" dirty="0"/>
                  <a:t>pb</a:t>
                </a:r>
              </a:p>
              <a:p>
                <a:r>
                  <a:rPr lang="en-US" dirty="0" smtClean="0"/>
                  <a:t>Chose a target integrated luminosity of 10</a:t>
                </a:r>
                <a:r>
                  <a:rPr lang="en-US" dirty="0"/>
                  <a:t> fb</a:t>
                </a:r>
                <a:r>
                  <a:rPr lang="en-US" baseline="30000" dirty="0"/>
                  <a:t>−</a:t>
                </a:r>
                <a:r>
                  <a:rPr lang="en-US" baseline="30000" dirty="0" smtClean="0"/>
                  <a:t>1</a:t>
                </a:r>
                <a:r>
                  <a:rPr lang="en-US" dirty="0" smtClean="0"/>
                  <a:t>.</a:t>
                </a:r>
              </a:p>
              <a:p>
                <a:pPr marL="457200" lvl="1" indent="0">
                  <a:buNone/>
                </a:pPr>
                <a:r>
                  <a:rPr lang="en-US" dirty="0" smtClean="0"/>
                  <a:t>(ATLAS delivers a </a:t>
                </a:r>
                <a:r>
                  <a:rPr lang="da-DK" dirty="0" smtClean="0"/>
                  <a:t>minimum of </a:t>
                </a:r>
                <a:r>
                  <a:rPr lang="en-US" dirty="0" smtClean="0"/>
                  <a:t>20 fb</a:t>
                </a:r>
                <a:r>
                  <a:rPr lang="en-US" baseline="30000" dirty="0" smtClean="0"/>
                  <a:t>−1</a:t>
                </a:r>
                <a:r>
                  <a:rPr lang="en-US" dirty="0"/>
                  <a:t> </a:t>
                </a:r>
                <a:r>
                  <a:rPr lang="en-US" dirty="0" smtClean="0"/>
                  <a:t>per year).</a:t>
                </a:r>
              </a:p>
              <a:p>
                <a:r>
                  <a:rPr lang="en-US" dirty="0" smtClean="0"/>
                  <a:t>Require </a:t>
                </a:r>
                <a:r>
                  <a:rPr lang="da-DK" dirty="0" smtClean="0"/>
                  <a:t>~430000 events	</a:t>
                </a:r>
                <a14:m>
                  <m:oMath xmlns:m="http://schemas.openxmlformats.org/officeDocument/2006/math">
                    <m:r>
                      <a:rPr lang="da-DK" i="1">
                        <a:latin typeface="Cambria Math" charset="0"/>
                      </a:rPr>
                      <m:t>→ </m:t>
                    </m:r>
                  </m:oMath>
                </a14:m>
                <a:r>
                  <a:rPr lang="en-US" dirty="0"/>
                  <a:t>	</a:t>
                </a:r>
                <a:r>
                  <a:rPr lang="en-US" dirty="0" smtClean="0"/>
                  <a:t>chose 1000000 events per dataset</a:t>
                </a:r>
              </a:p>
              <a:p>
                <a:r>
                  <a:rPr lang="en-US" dirty="0" smtClean="0"/>
                  <a:t>Time to generate: 7–8 minutes per dataset</a:t>
                </a: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39185"/>
                <a:ext cx="10795612" cy="5182290"/>
              </a:xfrm>
              <a:blipFill rotWithShape="0">
                <a:blip r:embed="rId2"/>
                <a:stretch>
                  <a:fillRect l="-1017" t="-18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1BB89-AA20-6640-B184-086D824DC178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6970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1BB89-AA20-6640-B184-086D824DC178}" type="slidenum">
              <a:rPr lang="en-US" smtClean="0"/>
              <a:t>23</a:t>
            </a:fld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4401070"/>
              </p:ext>
            </p:extLst>
          </p:nvPr>
        </p:nvGraphicFramePr>
        <p:xfrm>
          <a:off x="2648026" y="566400"/>
          <a:ext cx="6895948" cy="5504863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740054"/>
                <a:gridCol w="5155894"/>
              </a:tblGrid>
              <a:tr h="786409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Step</a:t>
                      </a:r>
                      <a:r>
                        <a:rPr lang="en-US" sz="2400" baseline="0" dirty="0" smtClean="0"/>
                        <a:t> 1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 smtClean="0"/>
                        <a:t>SherpaWeight</a:t>
                      </a:r>
                      <a:endParaRPr lang="en-US" sz="2400" dirty="0"/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86409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Step 2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EFT</a:t>
                      </a:r>
                      <a:r>
                        <a:rPr lang="en-US" sz="2400" baseline="0" dirty="0" smtClean="0"/>
                        <a:t> model</a:t>
                      </a:r>
                      <a:endParaRPr lang="en-US" sz="2400" dirty="0"/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86409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Step</a:t>
                      </a:r>
                      <a:r>
                        <a:rPr lang="en-US" sz="2400" baseline="0" dirty="0" smtClean="0"/>
                        <a:t> 3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Choose process and generate</a:t>
                      </a:r>
                      <a:r>
                        <a:rPr lang="en-US" sz="2400" baseline="0" dirty="0" smtClean="0"/>
                        <a:t> events</a:t>
                      </a:r>
                      <a:endParaRPr lang="en-US" sz="2400" dirty="0"/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86409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Step 4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Choose observables and binning</a:t>
                      </a:r>
                      <a:endParaRPr lang="en-US" sz="24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86409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Step 5</a:t>
                      </a:r>
                      <a:endParaRPr lang="en-US" sz="24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Test EFT model</a:t>
                      </a:r>
                      <a:endParaRPr lang="en-US" sz="24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786409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Step 6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Test</a:t>
                      </a:r>
                      <a:r>
                        <a:rPr lang="en-US" sz="2400" baseline="0" dirty="0" smtClean="0"/>
                        <a:t> reweighting</a:t>
                      </a:r>
                      <a:endParaRPr lang="en-US" sz="2400" dirty="0"/>
                    </a:p>
                  </a:txBody>
                  <a:tcPr anchor="ctr"/>
                </a:tc>
              </a:tr>
              <a:tr h="786409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Step 7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Fit EFT to SM</a:t>
                      </a:r>
                      <a:endParaRPr lang="en-US" sz="2400" dirty="0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72079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Choice of Observables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Phase-space (4-momenta) observables are common, so we chose:</a:t>
                </a:r>
              </a:p>
              <a:p>
                <a:pPr lvl="1"/>
                <a:r>
                  <a:rPr lang="en-US" dirty="0" smtClean="0"/>
                  <a:t>P</a:t>
                </a:r>
                <a:r>
                  <a:rPr lang="en-US" baseline="-25000" dirty="0" smtClean="0"/>
                  <a:t>T</a:t>
                </a:r>
                <a:r>
                  <a:rPr lang="en-US" dirty="0" smtClean="0"/>
                  <a:t>(Z) – the transverse momentum of the Z-boson</a:t>
                </a:r>
              </a:p>
              <a:p>
                <a:pPr lvl="1"/>
                <a:r>
                  <a:rPr lang="en-US" dirty="0" smtClean="0"/>
                  <a:t>M(WZ) – the invariant mass of the WZ two-particle-system</a:t>
                </a:r>
              </a:p>
              <a:p>
                <a:pPr lvl="1"/>
                <a:r>
                  <a:rPr lang="en-US" dirty="0" smtClean="0"/>
                  <a:t>y(Z) – the rapidity of the Z-boson</a:t>
                </a:r>
              </a:p>
              <a:p>
                <a:pPr lvl="1"/>
                <a:r>
                  <a:rPr lang="en-US" dirty="0" smtClean="0"/>
                  <a:t>Could also have chosen: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a-DK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da-DK" b="0" i="1" smtClean="0">
                            <a:latin typeface="Cambria Math" charset="0"/>
                          </a:rPr>
                          <m:t>𝜙</m:t>
                        </m:r>
                      </m:e>
                      <m:sub>
                        <m:r>
                          <a:rPr lang="da-DK" b="0" i="1" smtClean="0">
                            <a:latin typeface="Cambria Math" charset="0"/>
                          </a:rPr>
                          <m:t>𝑍</m:t>
                        </m:r>
                      </m:sub>
                    </m:sSub>
                  </m:oMath>
                </a14:m>
                <a:r>
                  <a:rPr lang="en-US" dirty="0" smtClean="0"/>
                  <a:t> (azimuth angle of Z)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a-DK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da-DK" b="0" i="1" smtClean="0">
                            <a:latin typeface="Cambria Math" charset="0"/>
                          </a:rPr>
                          <m:t>𝜂</m:t>
                        </m:r>
                      </m:e>
                      <m:sub>
                        <m:r>
                          <a:rPr lang="da-DK" i="1">
                            <a:latin typeface="Cambria Math" charset="0"/>
                          </a:rPr>
                          <m:t>𝑍</m:t>
                        </m:r>
                      </m:sub>
                    </m:sSub>
                  </m:oMath>
                </a14:m>
                <a:r>
                  <a:rPr lang="en-US" dirty="0" smtClean="0"/>
                  <a:t> (pseudo-rapidity of Z), amongst others.</a:t>
                </a:r>
              </a:p>
              <a:p>
                <a:r>
                  <a:rPr lang="en-US" dirty="0" smtClean="0"/>
                  <a:t>Also chose: optimal observables</a:t>
                </a:r>
              </a:p>
              <a:p>
                <a:pPr lvl="1"/>
                <a:r>
                  <a:rPr lang="en-US" dirty="0" smtClean="0"/>
                  <a:t>Optimal observables are a constructed observable, that minimizes statistical error for a given model parameter.</a:t>
                </a: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1BB89-AA20-6640-B184-086D824DC178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07561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Optimal Observables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TODO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1BB89-AA20-6640-B184-086D824DC178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87857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Choice of Binning and Data Range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avoid having long sparse data tails, dataset ranges were allowed to exclude up to 10 events at 10 fb</a:t>
            </a:r>
            <a:r>
              <a:rPr lang="en-US" baseline="30000" dirty="0" smtClean="0"/>
              <a:t>−1</a:t>
            </a:r>
            <a:r>
              <a:rPr lang="en-US" dirty="0" smtClean="0"/>
              <a:t>.</a:t>
            </a:r>
          </a:p>
          <a:p>
            <a:r>
              <a:rPr lang="en-US" dirty="0" smtClean="0"/>
              <a:t>Equal bin-widths were chosen for simplicity.</a:t>
            </a:r>
          </a:p>
          <a:p>
            <a:r>
              <a:rPr lang="en-US" dirty="0" smtClean="0"/>
              <a:t>Number of bins was selected after minimizing a bin-optimization function, called cross-validation.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1BB89-AA20-6640-B184-086D824DC178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40160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2445"/>
            <a:ext cx="10515600" cy="1325563"/>
          </a:xfrm>
        </p:spPr>
        <p:txBody>
          <a:bodyPr/>
          <a:lstStyle/>
          <a:p>
            <a:pPr algn="ctr"/>
            <a:r>
              <a:rPr lang="en-US" dirty="0" smtClean="0"/>
              <a:t>Bin Optimization using Cross-Validation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144" y="1690688"/>
            <a:ext cx="5747656" cy="3800201"/>
          </a:xfrm>
        </p:spPr>
      </p:pic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199" y="1690688"/>
            <a:ext cx="5747657" cy="380020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1BB89-AA20-6640-B184-086D824DC178}" type="slidenum">
              <a:rPr lang="en-US" smtClean="0"/>
              <a:t>27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72144" y="5490889"/>
            <a:ext cx="57476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Cross-validation minimization objective for M(WZ)</a:t>
            </a:r>
            <a:endParaRPr lang="en-US" sz="2000" dirty="0"/>
          </a:p>
        </p:txBody>
      </p:sp>
      <p:sp>
        <p:nvSpPr>
          <p:cNvPr id="10" name="TextBox 9"/>
          <p:cNvSpPr txBox="1"/>
          <p:nvPr/>
        </p:nvSpPr>
        <p:spPr>
          <a:xfrm>
            <a:off x="6172199" y="5490888"/>
            <a:ext cx="57476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Cross-validation minimization objective for O</a:t>
            </a:r>
            <a:r>
              <a:rPr lang="en-US" sz="2000" baseline="-25000" dirty="0" smtClean="0"/>
              <a:t>2</a:t>
            </a:r>
            <a:r>
              <a:rPr lang="en-US" sz="2000" dirty="0" smtClean="0"/>
              <a:t>(c</a:t>
            </a:r>
            <a:r>
              <a:rPr lang="en-US" sz="2000" baseline="-25000" dirty="0" smtClean="0"/>
              <a:t>W</a:t>
            </a:r>
            <a:r>
              <a:rPr lang="en-US" sz="2000" dirty="0" smtClean="0"/>
              <a:t>)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8844340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the problem?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5961961" cy="4718394"/>
          </a:xfrm>
        </p:spPr>
        <p:txBody>
          <a:bodyPr/>
          <a:lstStyle/>
          <a:p>
            <a:r>
              <a:rPr lang="en-US" dirty="0" smtClean="0"/>
              <a:t>Models have unknown parameters.</a:t>
            </a:r>
          </a:p>
          <a:p>
            <a:r>
              <a:rPr lang="en-US" dirty="0" smtClean="0"/>
              <a:t>Determine parameters by fitting model data to experimental data.</a:t>
            </a:r>
          </a:p>
          <a:p>
            <a:r>
              <a:rPr lang="en-US" dirty="0" smtClean="0"/>
              <a:t>Run model event generation and detector simulation for </a:t>
            </a:r>
            <a:r>
              <a:rPr lang="en-US" u="sng" dirty="0" smtClean="0"/>
              <a:t>each</a:t>
            </a:r>
            <a:r>
              <a:rPr lang="en-US" dirty="0" smtClean="0"/>
              <a:t> new set of parameters.</a:t>
            </a:r>
          </a:p>
          <a:p>
            <a:r>
              <a:rPr lang="en-US" dirty="0" smtClean="0"/>
              <a:t>Very time consuming!</a:t>
            </a:r>
          </a:p>
          <a:p>
            <a:r>
              <a:rPr lang="en-US" dirty="0" smtClean="0"/>
              <a:t>1 million events:</a:t>
            </a:r>
          </a:p>
          <a:p>
            <a:pPr lvl="1"/>
            <a:r>
              <a:rPr lang="en-US" dirty="0" smtClean="0"/>
              <a:t>Event generation: 10 minutes</a:t>
            </a:r>
          </a:p>
          <a:p>
            <a:pPr lvl="1"/>
            <a:r>
              <a:rPr lang="en-US" dirty="0" smtClean="0"/>
              <a:t>Detector simulation: 14 days (fastest)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1BB89-AA20-6640-B184-086D824DC178}" type="slidenum">
              <a:rPr lang="en-US" smtClean="0"/>
              <a:t>3</a:t>
            </a:fld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877488" y="227573"/>
            <a:ext cx="4609890" cy="248331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7488" y="2680589"/>
            <a:ext cx="4609890" cy="373913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877488" y="6419722"/>
            <a:ext cx="2938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hlinkClick r:id="rId4"/>
              </a:rPr>
              <a:t>http://atlas.ch</a:t>
            </a:r>
            <a:r>
              <a:rPr lang="en-US" sz="1200" dirty="0" smtClean="0"/>
              <a:t> 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2320568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Reweighting is one solution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7512249" cy="4351338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Key:</a:t>
            </a:r>
            <a:r>
              <a:rPr lang="en-US" dirty="0" smtClean="0"/>
              <a:t> Event probability is a quadratic function of model parameters.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If this function is known for </a:t>
            </a:r>
            <a:r>
              <a:rPr lang="en-US" u="sng" dirty="0" smtClean="0"/>
              <a:t>each</a:t>
            </a:r>
            <a:r>
              <a:rPr lang="en-US" dirty="0" smtClean="0"/>
              <a:t> event:</a:t>
            </a:r>
          </a:p>
          <a:p>
            <a:r>
              <a:rPr lang="en-US" dirty="0" smtClean="0"/>
              <a:t>Can generate a single model data set.</a:t>
            </a:r>
          </a:p>
          <a:p>
            <a:r>
              <a:rPr lang="en-US" dirty="0" smtClean="0"/>
              <a:t>Reweight event-distributions as function of model parameters.</a:t>
            </a:r>
          </a:p>
          <a:p>
            <a:endParaRPr lang="en-US" dirty="0"/>
          </a:p>
          <a:p>
            <a:r>
              <a:rPr lang="en-US" dirty="0" smtClean="0"/>
              <a:t>Result: Fitting take seconds not days or months!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1BB89-AA20-6640-B184-086D824DC178}" type="slidenum">
              <a:rPr lang="en-US" smtClean="0"/>
              <a:t>4</a:t>
            </a:fld>
            <a:endParaRPr lang="en-US" dirty="0"/>
          </a:p>
        </p:txBody>
      </p:sp>
      <p:pic>
        <p:nvPicPr>
          <p:cNvPr id="6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50448" y="1825625"/>
            <a:ext cx="326350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8930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78683"/>
            <a:ext cx="10515600" cy="1325563"/>
          </a:xfrm>
        </p:spPr>
        <p:txBody>
          <a:bodyPr/>
          <a:lstStyle/>
          <a:p>
            <a:r>
              <a:rPr lang="en-US" dirty="0" smtClean="0"/>
              <a:t>Reweighting in a nutshell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04245"/>
                <a:ext cx="11181202" cy="5317229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 smtClean="0"/>
                  <a:t>Fermi’s golden rule: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/>
                      <m:t>dσ</m:t>
                    </m:r>
                    <m:r>
                      <a:rPr lang="en-US" i="1"/>
                      <m:t>∝</m:t>
                    </m:r>
                    <m:sSup>
                      <m:sSupPr>
                        <m:ctrlPr>
                          <a:rPr lang="en-US" i="1"/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/>
                            </m:ctrlPr>
                          </m:dPr>
                          <m:e>
                            <m:d>
                              <m:dPr>
                                <m:begChr m:val="〈"/>
                                <m:endChr m:val="〉"/>
                                <m:ctrlPr>
                                  <a:rPr lang="en-US" i="1"/>
                                </m:ctrlPr>
                              </m:dPr>
                              <m:e>
                                <m:r>
                                  <a:rPr lang="en-US" i="1"/>
                                  <m:t>𝑓</m:t>
                                </m:r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i="1"/>
                                    </m:ctrlPr>
                                  </m:dPr>
                                  <m:e>
                                    <m:r>
                                      <a:rPr lang="en-US" i="1"/>
                                      <m:t>𝐻</m:t>
                                    </m:r>
                                  </m:e>
                                </m:d>
                                <m:r>
                                  <a:rPr lang="en-US" i="1"/>
                                  <m:t>𝑖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i="1"/>
                          <m:t>2</m:t>
                        </m:r>
                      </m:sup>
                    </m:sSup>
                    <m:r>
                      <a:rPr lang="en-US" i="1"/>
                      <m:t>=</m:t>
                    </m:r>
                    <m:sSup>
                      <m:sSupPr>
                        <m:ctrlPr>
                          <a:rPr lang="en-US" i="1"/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/>
                            </m:ctrlPr>
                          </m:dPr>
                          <m:e>
                            <m:r>
                              <a:rPr lang="en-US" i="1"/>
                              <m:t>𝑀𝐸</m:t>
                            </m:r>
                          </m:e>
                        </m:d>
                      </m:e>
                      <m:sup>
                        <m:r>
                          <a:rPr lang="en-US" i="1"/>
                          <m:t>2</m:t>
                        </m:r>
                      </m:sup>
                    </m:sSup>
                  </m:oMath>
                </a14:m>
                <a:r>
                  <a:rPr lang="en-US" dirty="0" smtClean="0"/>
                  <a:t>		(probability)</a:t>
                </a:r>
              </a:p>
              <a:p>
                <a:pPr marL="0" indent="0">
                  <a:buNone/>
                </a:pPr>
                <a:endParaRPr lang="en-US" sz="2000" dirty="0" smtClean="0"/>
              </a:p>
              <a:p>
                <a:pPr marL="0" indent="0">
                  <a:buNone/>
                </a:pPr>
                <a:r>
                  <a:rPr lang="en-US" dirty="0" smtClean="0"/>
                  <a:t>Linear Lagrangian model parameters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𝜙</m:t>
                    </m:r>
                  </m:oMath>
                </a14:m>
                <a:r>
                  <a:rPr lang="en-US" dirty="0" smtClean="0"/>
                  <a:t>:</a:t>
                </a:r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/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/>
                            </m:ctrlPr>
                          </m:dPr>
                          <m:e>
                            <m:r>
                              <a:rPr lang="en-US" i="1"/>
                              <m:t>𝑀𝐸</m:t>
                            </m:r>
                          </m:e>
                        </m:d>
                      </m:e>
                      <m:sup>
                        <m:r>
                          <a:rPr lang="en-US" i="1"/>
                          <m:t>2</m:t>
                        </m:r>
                      </m:sup>
                    </m:sSup>
                    <m:r>
                      <a:rPr lang="en-US" i="1"/>
                      <m:t>=</m:t>
                    </m:r>
                    <m:r>
                      <a:rPr lang="en-US" i="1"/>
                      <m:t>𝑎</m:t>
                    </m:r>
                    <m:r>
                      <a:rPr lang="en-US" i="1"/>
                      <m:t>+</m:t>
                    </m:r>
                    <m:r>
                      <a:rPr lang="en-US" i="1"/>
                      <m:t>𝑏</m:t>
                    </m:r>
                    <m:r>
                      <a:rPr lang="en-US" i="1"/>
                      <m:t>𝜙</m:t>
                    </m:r>
                    <m:r>
                      <a:rPr lang="en-US" i="1"/>
                      <m:t>+</m:t>
                    </m:r>
                    <m:r>
                      <a:rPr lang="en-US" i="1"/>
                      <m:t>𝑐</m:t>
                    </m:r>
                    <m:sSup>
                      <m:sSupPr>
                        <m:ctrlPr>
                          <a:rPr lang="en-US" i="1"/>
                        </m:ctrlPr>
                      </m:sSupPr>
                      <m:e>
                        <m:r>
                          <a:rPr lang="en-US" i="1"/>
                          <m:t>𝜙</m:t>
                        </m:r>
                      </m:e>
                      <m:sup>
                        <m:r>
                          <a:rPr lang="en-US" i="1"/>
                          <m:t>2</m:t>
                        </m:r>
                      </m:sup>
                    </m:sSup>
                  </m:oMath>
                </a14:m>
                <a:r>
                  <a:rPr lang="en-US" dirty="0">
                    <a:effectLst/>
                  </a:rPr>
                  <a:t> </a:t>
                </a:r>
                <a:r>
                  <a:rPr lang="en-US" dirty="0" smtClean="0">
                    <a:effectLst/>
                  </a:rPr>
                  <a:t>					(single-parameter)</a:t>
                </a:r>
              </a:p>
              <a:p>
                <a:pPr marL="0" indent="0">
                  <a:buNone/>
                </a:pPr>
                <a:r>
                  <a:rPr lang="en-US" dirty="0" smtClean="0"/>
                  <a:t>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/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/>
                            </m:ctrlPr>
                          </m:dPr>
                          <m:e>
                            <m:r>
                              <a:rPr lang="en-US" i="1"/>
                              <m:t>𝑀𝐸</m:t>
                            </m:r>
                          </m:e>
                        </m:d>
                      </m:e>
                      <m:sup>
                        <m:r>
                          <a:rPr lang="en-US" i="1"/>
                          <m:t>2</m:t>
                        </m:r>
                      </m:sup>
                    </m:sSup>
                    <m:r>
                      <a:rPr lang="en-US" i="1"/>
                      <m:t>=</m:t>
                    </m:r>
                    <m:r>
                      <a:rPr lang="en-US" i="1"/>
                      <m:t>𝑎</m:t>
                    </m:r>
                    <m:r>
                      <a:rPr lang="en-US" i="1"/>
                      <m:t>+</m:t>
                    </m:r>
                    <m:nary>
                      <m:naryPr>
                        <m:chr m:val="∑"/>
                        <m:limLoc m:val="undOvr"/>
                        <m:supHide m:val="on"/>
                        <m:ctrlPr>
                          <a:rPr lang="en-US" i="1"/>
                        </m:ctrlPr>
                      </m:naryPr>
                      <m:sub>
                        <m:r>
                          <a:rPr lang="en-US" i="1"/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i="1"/>
                            </m:ctrlPr>
                          </m:sSubPr>
                          <m:e>
                            <m:r>
                              <a:rPr lang="en-US" i="1"/>
                              <m:t>𝑏</m:t>
                            </m:r>
                          </m:e>
                          <m:sub>
                            <m:r>
                              <a:rPr lang="en-US" i="1"/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i="1"/>
                            </m:ctrlPr>
                          </m:sSubPr>
                          <m:e>
                            <m:r>
                              <a:rPr lang="en-US" i="1"/>
                              <m:t>𝜙</m:t>
                            </m:r>
                          </m:e>
                          <m:sub>
                            <m:r>
                              <a:rPr lang="en-US" i="1"/>
                              <m:t>𝑖</m:t>
                            </m:r>
                          </m:sub>
                        </m:sSub>
                      </m:e>
                    </m:nary>
                    <m:r>
                      <a:rPr lang="en-US" i="1"/>
                      <m:t>+</m:t>
                    </m:r>
                    <m:nary>
                      <m:naryPr>
                        <m:chr m:val="∑"/>
                        <m:limLoc m:val="undOvr"/>
                        <m:supHide m:val="on"/>
                        <m:ctrlPr>
                          <a:rPr lang="en-US" i="1"/>
                        </m:ctrlPr>
                      </m:naryPr>
                      <m:sub>
                        <m:r>
                          <a:rPr lang="en-US" i="1"/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i="1"/>
                            </m:ctrlPr>
                          </m:sSubPr>
                          <m:e>
                            <m:r>
                              <a:rPr lang="en-US" i="1"/>
                              <m:t>𝑐</m:t>
                            </m:r>
                          </m:e>
                          <m:sub>
                            <m:r>
                              <a:rPr lang="en-US" i="1"/>
                              <m:t>𝑖</m:t>
                            </m:r>
                          </m:sub>
                        </m:sSub>
                        <m:sSubSup>
                          <m:sSubSupPr>
                            <m:ctrlPr>
                              <a:rPr lang="en-US" i="1"/>
                            </m:ctrlPr>
                          </m:sSubSupPr>
                          <m:e>
                            <m:r>
                              <a:rPr lang="en-US" i="1"/>
                              <m:t>𝜙</m:t>
                            </m:r>
                          </m:e>
                          <m:sub>
                            <m:r>
                              <a:rPr lang="en-US" i="1"/>
                              <m:t>𝑖</m:t>
                            </m:r>
                          </m:sub>
                          <m:sup>
                            <m:r>
                              <a:rPr lang="en-US" i="1"/>
                              <m:t>2</m:t>
                            </m:r>
                          </m:sup>
                        </m:sSubSup>
                      </m:e>
                    </m:nary>
                    <m:r>
                      <a:rPr lang="en-US" i="1"/>
                      <m:t>+</m:t>
                    </m:r>
                    <m:nary>
                      <m:naryPr>
                        <m:chr m:val="∑"/>
                        <m:limLoc m:val="undOvr"/>
                        <m:supHide m:val="on"/>
                        <m:ctrlPr>
                          <a:rPr lang="en-US" i="1"/>
                        </m:ctrlPr>
                      </m:naryPr>
                      <m:sub>
                        <m:r>
                          <a:rPr lang="en-US" i="1"/>
                          <m:t>𝑖</m:t>
                        </m:r>
                      </m:sub>
                      <m:sup/>
                      <m:e>
                        <m:nary>
                          <m:naryPr>
                            <m:chr m:val="∑"/>
                            <m:limLoc m:val="undOvr"/>
                            <m:supHide m:val="on"/>
                            <m:ctrlPr>
                              <a:rPr lang="en-US" i="1"/>
                            </m:ctrlPr>
                          </m:naryPr>
                          <m:sub>
                            <m:r>
                              <a:rPr lang="en-US" i="1"/>
                              <m:t>𝑗</m:t>
                            </m:r>
                            <m:r>
                              <a:rPr lang="en-US" i="1"/>
                              <m:t>&gt;</m:t>
                            </m:r>
                            <m:r>
                              <a:rPr lang="en-US" i="1"/>
                              <m:t>𝑖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i="1"/>
                                </m:ctrlPr>
                              </m:sSubPr>
                              <m:e>
                                <m:r>
                                  <a:rPr lang="en-US" i="1"/>
                                  <m:t>𝑑</m:t>
                                </m:r>
                              </m:e>
                              <m:sub>
                                <m:r>
                                  <a:rPr lang="en-US" i="1"/>
                                  <m:t>𝑖</m:t>
                                </m:r>
                                <m:r>
                                  <a:rPr lang="en-US" i="1"/>
                                  <m:t>,</m:t>
                                </m:r>
                                <m:r>
                                  <a:rPr lang="en-US" i="1"/>
                                  <m:t>𝑗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/>
                                </m:ctrlPr>
                              </m:sSubPr>
                              <m:e>
                                <m:r>
                                  <a:rPr lang="en-US" i="1"/>
                                  <m:t>𝜙</m:t>
                                </m:r>
                              </m:e>
                              <m:sub>
                                <m:r>
                                  <a:rPr lang="en-US" i="1"/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/>
                                </m:ctrlPr>
                              </m:sSubPr>
                              <m:e>
                                <m:r>
                                  <a:rPr lang="en-US" i="1"/>
                                  <m:t>𝜙</m:t>
                                </m:r>
                              </m:e>
                              <m:sub>
                                <m:r>
                                  <a:rPr lang="en-US" i="1"/>
                                  <m:t>𝑗</m:t>
                                </m:r>
                              </m:sub>
                            </m:sSub>
                          </m:e>
                        </m:nary>
                      </m:e>
                    </m:nary>
                  </m:oMath>
                </a14:m>
                <a:r>
                  <a:rPr lang="en-US" dirty="0" smtClean="0"/>
                  <a:t>	(multi-parameter)</a:t>
                </a:r>
                <a:endParaRPr lang="en-US" sz="2000" dirty="0"/>
              </a:p>
              <a:p>
                <a:pPr marL="0" indent="0">
                  <a:buNone/>
                </a:pPr>
                <a:endParaRPr lang="en-US" sz="2000" dirty="0" smtClean="0"/>
              </a:p>
              <a:p>
                <a:pPr marL="0" indent="0">
                  <a:buNone/>
                </a:pPr>
                <a:r>
                  <a:rPr lang="en-US" dirty="0" smtClean="0"/>
                  <a:t>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𝑃</m:t>
                        </m:r>
                      </m:sub>
                    </m:sSub>
                  </m:oMath>
                </a14:m>
                <a:r>
                  <a:rPr lang="en-US" dirty="0" smtClean="0"/>
                  <a:t> parameters have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𝐹</m:t>
                        </m:r>
                      </m:sub>
                    </m:sSub>
                  </m:oMath>
                </a14:m>
                <a:r>
                  <a:rPr lang="en-US" dirty="0" smtClean="0"/>
                  <a:t> coefficients: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/>
                        </m:ctrlPr>
                      </m:sSubPr>
                      <m:e>
                        <m:r>
                          <a:rPr lang="en-US" i="1"/>
                          <m:t>𝑁</m:t>
                        </m:r>
                      </m:e>
                      <m:sub>
                        <m:r>
                          <a:rPr lang="en-US" i="1"/>
                          <m:t>𝐹</m:t>
                        </m:r>
                      </m:sub>
                    </m:sSub>
                    <m:r>
                      <a:rPr lang="en-US" i="1"/>
                      <m:t>=</m:t>
                    </m:r>
                    <m:box>
                      <m:boxPr>
                        <m:ctrlPr>
                          <a:rPr lang="en-US" i="1"/>
                        </m:ctrlPr>
                      </m:boxPr>
                      <m:e>
                        <m:argPr>
                          <m:argSz m:val="-1"/>
                        </m:argPr>
                        <m:f>
                          <m:fPr>
                            <m:ctrlPr>
                              <a:rPr lang="en-US" i="1"/>
                            </m:ctrlPr>
                          </m:fPr>
                          <m:num>
                            <m:r>
                              <a:rPr lang="en-US" i="1"/>
                              <m:t>1</m:t>
                            </m:r>
                          </m:num>
                          <m:den>
                            <m:r>
                              <a:rPr lang="en-US" i="1"/>
                              <m:t>2</m:t>
                            </m:r>
                          </m:den>
                        </m:f>
                      </m:e>
                    </m:box>
                    <m:r>
                      <a:rPr lang="en-US" i="1"/>
                      <m:t> </m:t>
                    </m:r>
                    <m:d>
                      <m:dPr>
                        <m:ctrlPr>
                          <a:rPr lang="en-US" i="1"/>
                        </m:ctrlPr>
                      </m:dPr>
                      <m:e>
                        <m:sSub>
                          <m:sSubPr>
                            <m:ctrlPr>
                              <a:rPr lang="en-US" i="1"/>
                            </m:ctrlPr>
                          </m:sSubPr>
                          <m:e>
                            <m:r>
                              <a:rPr lang="en-US" i="1"/>
                              <m:t>𝑁</m:t>
                            </m:r>
                          </m:e>
                          <m:sub>
                            <m:r>
                              <a:rPr lang="en-US" i="1"/>
                              <m:t>𝑃</m:t>
                            </m:r>
                          </m:sub>
                        </m:sSub>
                        <m:r>
                          <a:rPr lang="en-US" i="1"/>
                          <m:t>+1</m:t>
                        </m:r>
                      </m:e>
                    </m:d>
                    <m:r>
                      <a:rPr lang="en-US" i="1"/>
                      <m:t> </m:t>
                    </m:r>
                    <m:d>
                      <m:dPr>
                        <m:ctrlPr>
                          <a:rPr lang="en-US" i="1"/>
                        </m:ctrlPr>
                      </m:dPr>
                      <m:e>
                        <m:sSub>
                          <m:sSubPr>
                            <m:ctrlPr>
                              <a:rPr lang="en-US" i="1"/>
                            </m:ctrlPr>
                          </m:sSubPr>
                          <m:e>
                            <m:r>
                              <a:rPr lang="en-US" i="1"/>
                              <m:t>𝑁</m:t>
                            </m:r>
                          </m:e>
                          <m:sub>
                            <m:r>
                              <a:rPr lang="en-US" i="1"/>
                              <m:t>𝑃</m:t>
                            </m:r>
                          </m:sub>
                        </m:sSub>
                        <m:r>
                          <a:rPr lang="en-US" i="1"/>
                          <m:t>+2</m:t>
                        </m:r>
                      </m:e>
                    </m:d>
                  </m:oMath>
                </a14:m>
                <a:r>
                  <a:rPr lang="en-US" dirty="0">
                    <a:effectLst/>
                  </a:rPr>
                  <a:t> </a:t>
                </a:r>
                <a:endParaRPr lang="en-US" dirty="0" smtClean="0">
                  <a:effectLst/>
                </a:endParaRPr>
              </a:p>
              <a:p>
                <a:pPr marL="0" indent="0">
                  <a:buNone/>
                </a:pPr>
                <a:endParaRPr lang="en-US" sz="2000" dirty="0" smtClean="0"/>
              </a:p>
              <a:p>
                <a:pPr marL="0" indent="0">
                  <a:buNone/>
                </a:pPr>
                <a:r>
                  <a:rPr lang="en-US" b="1" dirty="0" smtClean="0"/>
                  <a:t>Key: </a:t>
                </a:r>
                <a:r>
                  <a:rPr lang="en-US" dirty="0" smtClean="0"/>
                  <a:t>If we can evaluate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𝑀𝐸</m:t>
                            </m:r>
                          </m:e>
                        </m:d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da-DK" i="1">
                        <a:latin typeface="Cambria Math" charset="0"/>
                      </a:rPr>
                      <m:t>(</m:t>
                    </m:r>
                    <m:r>
                      <a:rPr lang="da-DK" i="1">
                        <a:latin typeface="Cambria Math" charset="0"/>
                      </a:rPr>
                      <m:t>𝜙</m:t>
                    </m:r>
                    <m:r>
                      <a:rPr lang="da-DK" i="1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en-US" dirty="0"/>
                  <a:t>for each </a:t>
                </a:r>
                <a:r>
                  <a:rPr lang="en-US" dirty="0" smtClean="0"/>
                  <a:t>event:</a:t>
                </a:r>
              </a:p>
              <a:p>
                <a:r>
                  <a:rPr lang="en-US" dirty="0"/>
                  <a:t>C</a:t>
                </a:r>
                <a:r>
                  <a:rPr lang="en-US" dirty="0" smtClean="0"/>
                  <a:t>an solve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𝐹</m:t>
                        </m:r>
                      </m:sub>
                    </m:sSub>
                  </m:oMath>
                </a14:m>
                <a:r>
                  <a:rPr lang="en-US" dirty="0" smtClean="0"/>
                  <a:t> equations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𝐹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dirty="0" smtClean="0"/>
                  <a:t>unknown coefficients.</a:t>
                </a:r>
              </a:p>
              <a:p>
                <a:r>
                  <a:rPr lang="en-US" dirty="0" smtClean="0"/>
                  <a:t>Thus determining the quadratic function for each event.</a:t>
                </a: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04245"/>
                <a:ext cx="11181202" cy="5317229"/>
              </a:xfrm>
              <a:blipFill rotWithShape="0">
                <a:blip r:embed="rId3"/>
                <a:stretch>
                  <a:fillRect l="-1145" t="-2405" r="-1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1BB89-AA20-6640-B184-086D824DC178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1698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78683"/>
            <a:ext cx="10515600" cy="1325563"/>
          </a:xfrm>
        </p:spPr>
        <p:txBody>
          <a:bodyPr/>
          <a:lstStyle/>
          <a:p>
            <a:r>
              <a:rPr lang="en-US" dirty="0" smtClean="0"/>
              <a:t>Reweighting in a </a:t>
            </a:r>
            <a:r>
              <a:rPr lang="en-US" dirty="0" smtClean="0"/>
              <a:t>nutshell …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04246"/>
                <a:ext cx="11181202" cy="4952104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 smtClean="0"/>
                  <a:t>Matrix-form:</a:t>
                </a:r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/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/>
                            </m:ctrlPr>
                          </m:dPr>
                          <m:e>
                            <m:r>
                              <a:rPr lang="en-US" i="1"/>
                              <m:t>𝑀𝐸</m:t>
                            </m:r>
                          </m:e>
                        </m:d>
                      </m:e>
                      <m:sup>
                        <m:r>
                          <a:rPr lang="en-US" i="1"/>
                          <m:t>2</m:t>
                        </m:r>
                      </m:sup>
                    </m:sSup>
                    <m:r>
                      <a:rPr lang="en-US" i="1"/>
                      <m:t>=</m:t>
                    </m:r>
                    <m:sSup>
                      <m:sSupPr>
                        <m:ctrlPr>
                          <a:rPr lang="en-US" i="1"/>
                        </m:ctrlPr>
                      </m:sSupPr>
                      <m:e>
                        <m:r>
                          <a:rPr lang="en-US" i="1"/>
                          <m:t>𝛷</m:t>
                        </m:r>
                      </m:e>
                      <m:sup>
                        <m:r>
                          <a:rPr lang="en-US" i="1"/>
                          <m:t>𝑇</m:t>
                        </m:r>
                      </m:sup>
                    </m:sSup>
                    <m:r>
                      <a:rPr lang="en-US" i="1"/>
                      <m:t> </m:t>
                    </m:r>
                    <m:r>
                      <a:rPr lang="en-US" b="1" i="1"/>
                      <m:t>𝑭</m:t>
                    </m:r>
                    <m:r>
                      <a:rPr lang="en-US" i="1"/>
                      <m:t> </m:t>
                    </m:r>
                    <m:r>
                      <a:rPr lang="en-US" i="1"/>
                      <m:t>𝛷</m:t>
                    </m:r>
                    <m:r>
                      <a:rPr lang="en-US" i="1"/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/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i="1"/>
                            </m:ctrlPr>
                          </m:mPr>
                          <m:mr>
                            <m:e>
                              <m:r>
                                <a:rPr lang="en-US" i="1"/>
                                <m:t>1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i="1"/>
                                  </m:ctrlPr>
                                </m:sSubPr>
                                <m:e>
                                  <m:r>
                                    <a:rPr lang="en-US" i="1"/>
                                    <m:t>𝜙</m:t>
                                  </m:r>
                                </m:e>
                                <m:sub>
                                  <m:r>
                                    <a:rPr lang="en-US" i="1"/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/>
                                  </m:ctrlPr>
                                </m:sSubPr>
                                <m:e>
                                  <m:r>
                                    <a:rPr lang="en-US" i="1"/>
                                    <m:t>𝜙</m:t>
                                  </m:r>
                                </m:e>
                                <m:sub>
                                  <m:r>
                                    <a:rPr lang="en-US" i="1"/>
                                    <m:t>2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i="1"/>
                                <m:t>⋯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i="1"/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i="1"/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/>
                                  </m:ctrlPr>
                                </m:sSubPr>
                                <m:e>
                                  <m:r>
                                    <a:rPr lang="en-US" i="1"/>
                                    <m:t>𝐹</m:t>
                                  </m:r>
                                </m:e>
                                <m:sub>
                                  <m:r>
                                    <a:rPr lang="en-US" i="1"/>
                                    <m:t>0,0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/>
                                  </m:ctrlPr>
                                </m:sSubPr>
                                <m:e>
                                  <m:r>
                                    <a:rPr lang="en-US" i="1"/>
                                    <m:t>𝐹</m:t>
                                  </m:r>
                                </m:e>
                                <m:sub>
                                  <m:r>
                                    <a:rPr lang="en-US" i="1"/>
                                    <m:t>0,1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/>
                                  </m:ctrlPr>
                                </m:sSubPr>
                                <m:e>
                                  <m:r>
                                    <a:rPr lang="en-US" i="1"/>
                                    <m:t>𝐹</m:t>
                                  </m:r>
                                </m:e>
                                <m:sub>
                                  <m:r>
                                    <a:rPr lang="en-US" i="1"/>
                                    <m:t>0,2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i="1"/>
                                <m:t>⋯</m:t>
                              </m:r>
                            </m:e>
                          </m:mr>
                          <m:mr>
                            <m:e>
                              <m:r>
                                <a:rPr lang="en-US" i="1"/>
                                <m:t>0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i="1"/>
                                  </m:ctrlPr>
                                </m:sSubPr>
                                <m:e>
                                  <m:r>
                                    <a:rPr lang="en-US" i="1"/>
                                    <m:t>𝐹</m:t>
                                  </m:r>
                                </m:e>
                                <m:sub>
                                  <m:r>
                                    <a:rPr lang="en-US" i="1"/>
                                    <m:t>1,1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/>
                                  </m:ctrlPr>
                                </m:sSubPr>
                                <m:e>
                                  <m:r>
                                    <a:rPr lang="en-US" i="1"/>
                                    <m:t>𝐹</m:t>
                                  </m:r>
                                </m:e>
                                <m:sub>
                                  <m:r>
                                    <a:rPr lang="en-US" i="1"/>
                                    <m:t>1,2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i="1"/>
                                <m:t>⋯</m:t>
                              </m:r>
                            </m:e>
                          </m:mr>
                          <m:mr>
                            <m:e>
                              <m:r>
                                <a:rPr lang="en-US" i="1"/>
                                <m:t>0</m:t>
                              </m:r>
                            </m:e>
                            <m:e>
                              <m:r>
                                <a:rPr lang="en-US" i="1"/>
                                <m:t>0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i="1"/>
                                  </m:ctrlPr>
                                </m:sSubPr>
                                <m:e>
                                  <m:r>
                                    <a:rPr lang="en-US" i="1"/>
                                    <m:t>𝐹</m:t>
                                  </m:r>
                                </m:e>
                                <m:sub>
                                  <m:r>
                                    <a:rPr lang="en-US" i="1"/>
                                    <m:t>2,2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i="1"/>
                                <m:t>⋯</m:t>
                              </m:r>
                            </m:e>
                          </m:mr>
                          <m:mr>
                            <m:e>
                              <m:r>
                                <a:rPr lang="en-US" i="1"/>
                                <m:t>0</m:t>
                              </m:r>
                            </m:e>
                            <m:e>
                              <m:r>
                                <a:rPr lang="en-US" i="1"/>
                                <m:t>0</m:t>
                              </m:r>
                            </m:e>
                            <m:e>
                              <m:r>
                                <a:rPr lang="en-US" i="1"/>
                                <m:t>0</m:t>
                              </m:r>
                            </m:e>
                            <m:e>
                              <m:r>
                                <a:rPr lang="en-US" i="1"/>
                                <m:t>⋱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i="1"/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/>
                            </m:ctrlPr>
                          </m:mPr>
                          <m:mr>
                            <m:e>
                              <m:r>
                                <a:rPr lang="en-US" i="1"/>
                                <m:t>1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/>
                                  </m:ctrlPr>
                                </m:sSubPr>
                                <m:e>
                                  <m:r>
                                    <a:rPr lang="en-US" i="1"/>
                                    <m:t>𝜙</m:t>
                                  </m:r>
                                </m:e>
                                <m:sub>
                                  <m:r>
                                    <a:rPr lang="en-US" i="1"/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/>
                                  </m:ctrlPr>
                                </m:sSubPr>
                                <m:e>
                                  <m:r>
                                    <a:rPr lang="en-US" i="1"/>
                                    <m:t>𝜙</m:t>
                                  </m:r>
                                </m:e>
                                <m:sub>
                                  <m:r>
                                    <a:rPr lang="en-US" i="1"/>
                                    <m:t>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i="1"/>
                                <m:t>⋮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>
                    <a:effectLst/>
                  </a:rPr>
                  <a:t> </a:t>
                </a:r>
                <a:endParaRPr lang="en-US" dirty="0" smtClean="0">
                  <a:effectLst/>
                </a:endParaRPr>
              </a:p>
              <a:p>
                <a:pPr marL="0" indent="0">
                  <a:buNone/>
                </a:pPr>
                <a:r>
                  <a:rPr lang="en-US" dirty="0" smtClean="0"/>
                  <a:t>Vector-form:</a:t>
                </a:r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/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/>
                            </m:ctrlPr>
                          </m:dPr>
                          <m:e>
                            <m:r>
                              <a:rPr lang="en-US" i="1"/>
                              <m:t>𝑀𝐸</m:t>
                            </m:r>
                          </m:e>
                        </m:d>
                      </m:e>
                      <m:sup>
                        <m:r>
                          <a:rPr lang="en-US" i="1"/>
                          <m:t>2</m:t>
                        </m:r>
                      </m:sup>
                    </m:sSup>
                    <m:r>
                      <a:rPr lang="en-US" i="1"/>
                      <m:t>=</m:t>
                    </m:r>
                    <m:acc>
                      <m:accPr>
                        <m:chr m:val="̅"/>
                        <m:ctrlPr>
                          <a:rPr lang="en-US" i="1"/>
                        </m:ctrlPr>
                      </m:accPr>
                      <m:e>
                        <m:r>
                          <a:rPr lang="en-US" i="1"/>
                          <m:t>𝑎</m:t>
                        </m:r>
                      </m:e>
                    </m:acc>
                    <m:acc>
                      <m:accPr>
                        <m:chr m:val="̅"/>
                        <m:ctrlPr>
                          <a:rPr lang="en-US" i="1"/>
                        </m:ctrlPr>
                      </m:accPr>
                      <m:e>
                        <m:r>
                          <a:rPr lang="en-US" i="1"/>
                          <m:t>𝑓</m:t>
                        </m:r>
                      </m:e>
                    </m:acc>
                  </m:oMath>
                </a14:m>
                <a:r>
                  <a:rPr lang="en-US" dirty="0">
                    <a:effectLst/>
                  </a:rPr>
                  <a:t> </a:t>
                </a:r>
                <a:endParaRPr lang="en-US" dirty="0" smtClean="0">
                  <a:effectLst/>
                </a:endParaRP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/>
                        </m:ctrlPr>
                      </m:accPr>
                      <m:e>
                        <m:r>
                          <a:rPr lang="en-US" i="1"/>
                          <m:t>𝑓</m:t>
                        </m:r>
                      </m:e>
                    </m:acc>
                    <m:r>
                      <a:rPr lang="en-US" i="1"/>
                      <m:t>=</m:t>
                    </m:r>
                    <m:sSup>
                      <m:sSupPr>
                        <m:ctrlPr>
                          <a:rPr lang="en-US" i="1"/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/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/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i="1"/>
                                      </m:ctrlPr>
                                    </m:sSubPr>
                                    <m:e>
                                      <m:r>
                                        <a:rPr lang="en-US" i="1"/>
                                        <m:t>𝐹</m:t>
                                      </m:r>
                                    </m:e>
                                    <m:sub>
                                      <m:r>
                                        <a:rPr lang="en-US" i="1"/>
                                        <m:t>0,0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i="1"/>
                                      </m:ctrlPr>
                                    </m:sSubPr>
                                    <m:e>
                                      <m:r>
                                        <a:rPr lang="en-US" i="1"/>
                                        <m:t>𝐹</m:t>
                                      </m:r>
                                    </m:e>
                                    <m:sub>
                                      <m:r>
                                        <a:rPr lang="en-US" i="1"/>
                                        <m:t>0,1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i="1"/>
                                      </m:ctrlPr>
                                    </m:sSubPr>
                                    <m:e>
                                      <m:r>
                                        <a:rPr lang="en-US" i="1"/>
                                        <m:t>𝐹</m:t>
                                      </m:r>
                                    </m:e>
                                    <m:sub>
                                      <m:r>
                                        <a:rPr lang="en-US" i="1"/>
                                        <m:t>0,2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lang="en-US" i="1"/>
                                    <m:t>⋯</m:t>
                                  </m:r>
                                </m:e>
                                <m:e>
                                  <m:sSub>
                                    <m:sSubPr>
                                      <m:ctrlPr>
                                        <a:rPr lang="en-US" i="1"/>
                                      </m:ctrlPr>
                                    </m:sSubPr>
                                    <m:e>
                                      <m:r>
                                        <a:rPr lang="en-US" i="1"/>
                                        <m:t>𝐹</m:t>
                                      </m:r>
                                    </m:e>
                                    <m:sub>
                                      <m:r>
                                        <a:rPr lang="en-US" i="1"/>
                                        <m:t>1,1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i="1"/>
                                      </m:ctrlPr>
                                    </m:sSubPr>
                                    <m:e>
                                      <m:r>
                                        <a:rPr lang="en-US" i="1"/>
                                        <m:t>𝐹</m:t>
                                      </m:r>
                                    </m:e>
                                    <m:sub>
                                      <m:r>
                                        <a:rPr lang="en-US" i="1"/>
                                        <m:t>1,2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lang="en-US" i="1"/>
                                    <m:t>⋯</m:t>
                                  </m:r>
                                </m:e>
                                <m:e>
                                  <m:sSub>
                                    <m:sSubPr>
                                      <m:ctrlPr>
                                        <a:rPr lang="en-US" i="1"/>
                                      </m:ctrlPr>
                                    </m:sSubPr>
                                    <m:e>
                                      <m:r>
                                        <a:rPr lang="en-US" i="1"/>
                                        <m:t>𝐹</m:t>
                                      </m:r>
                                    </m:e>
                                    <m:sub>
                                      <m:r>
                                        <a:rPr lang="en-US" i="1"/>
                                        <m:t>2,2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i="1"/>
                                      </m:ctrlPr>
                                    </m:sSubPr>
                                    <m:e>
                                      <m:r>
                                        <a:rPr lang="en-US" i="1"/>
                                        <m:t>𝐹</m:t>
                                      </m:r>
                                    </m:e>
                                    <m:sub>
                                      <m:r>
                                        <a:rPr lang="en-US" i="1"/>
                                        <m:t>2,3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lang="en-US" i="1"/>
                                    <m:t>⋯</m:t>
                                  </m:r>
                                </m:e>
                                <m:e>
                                  <m:sSub>
                                    <m:sSubPr>
                                      <m:ctrlPr>
                                        <a:rPr lang="en-US" i="1"/>
                                      </m:ctrlPr>
                                    </m:sSubPr>
                                    <m:e>
                                      <m:r>
                                        <a:rPr lang="en-US" i="1"/>
                                        <m:t>𝐹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i="1"/>
                                          </m:ctrlPr>
                                        </m:sSubPr>
                                        <m:e>
                                          <m:r>
                                            <a:rPr lang="en-US" i="1"/>
                                            <m:t>𝑁</m:t>
                                          </m:r>
                                        </m:e>
                                        <m:sub>
                                          <m:r>
                                            <a:rPr lang="en-US" i="1"/>
                                            <m:t>𝑃</m:t>
                                          </m:r>
                                        </m:sub>
                                      </m:sSub>
                                      <m:r>
                                        <a:rPr lang="en-US" i="1"/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i="1"/>
                                          </m:ctrlPr>
                                        </m:sSubPr>
                                        <m:e>
                                          <m:r>
                                            <a:rPr lang="en-US" i="1"/>
                                            <m:t>𝑁</m:t>
                                          </m:r>
                                        </m:e>
                                        <m:sub>
                                          <m:r>
                                            <a:rPr lang="en-US" i="1"/>
                                            <m:t>𝑃</m:t>
                                          </m:r>
                                        </m:sub>
                                      </m:sSub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</m:e>
                      <m:sup>
                        <m:r>
                          <a:rPr lang="en-US" i="1"/>
                          <m:t>𝑇</m:t>
                        </m:r>
                      </m:sup>
                    </m:sSup>
                  </m:oMath>
                </a14:m>
                <a:r>
                  <a:rPr lang="en-US" dirty="0">
                    <a:effectLst/>
                  </a:rPr>
                  <a:t> </a:t>
                </a:r>
                <a:endParaRPr lang="en-US" dirty="0" smtClean="0">
                  <a:effectLst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/>
                        </m:ctrlPr>
                      </m:accPr>
                      <m:e>
                        <m:r>
                          <a:rPr lang="en-US" i="1"/>
                          <m:t>𝑎</m:t>
                        </m:r>
                      </m:e>
                    </m:acc>
                    <m:r>
                      <a:rPr lang="en-US" i="1"/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/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1"/>
                                  <m:mcJc m:val="center"/>
                                </m:mcPr>
                              </m:mc>
                            </m:mcs>
                            <m:ctrlPr>
                              <a:rPr lang="en-US" i="1"/>
                            </m:ctrlPr>
                          </m:mPr>
                          <m:mr>
                            <m:e>
                              <m:r>
                                <a:rPr lang="en-US" i="1"/>
                                <m:t>1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i="1"/>
                                  </m:ctrlPr>
                                </m:sSubPr>
                                <m:e>
                                  <m:r>
                                    <a:rPr lang="en-US" i="1"/>
                                    <m:t>𝜙</m:t>
                                  </m:r>
                                </m:e>
                                <m:sub>
                                  <m:r>
                                    <a:rPr lang="en-US" i="1"/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/>
                                  </m:ctrlPr>
                                </m:sSubPr>
                                <m:e>
                                  <m:r>
                                    <a:rPr lang="en-US" i="1"/>
                                    <m:t>𝜙</m:t>
                                  </m:r>
                                </m:e>
                                <m:sub>
                                  <m:r>
                                    <a:rPr lang="en-US" i="1"/>
                                    <m:t>2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i="1"/>
                                <m:t>⋯</m:t>
                              </m:r>
                            </m:e>
                            <m:e>
                              <m:sSubSup>
                                <m:sSubSupPr>
                                  <m:ctrlPr>
                                    <a:rPr lang="en-US" i="1"/>
                                  </m:ctrlPr>
                                </m:sSubSupPr>
                                <m:e>
                                  <m:r>
                                    <a:rPr lang="en-US" i="1"/>
                                    <m:t>𝜙</m:t>
                                  </m:r>
                                </m:e>
                                <m:sub>
                                  <m:r>
                                    <a:rPr lang="en-US" i="1"/>
                                    <m:t>1</m:t>
                                  </m:r>
                                </m:sub>
                                <m:sup>
                                  <m:r>
                                    <a:rPr lang="en-US" i="1"/>
                                    <m:t>2</m:t>
                                  </m:r>
                                </m:sup>
                              </m:sSubSup>
                            </m:e>
                            <m:e>
                              <m:sSub>
                                <m:sSubPr>
                                  <m:ctrlPr>
                                    <a:rPr lang="en-US" i="1"/>
                                  </m:ctrlPr>
                                </m:sSubPr>
                                <m:e>
                                  <m:r>
                                    <a:rPr lang="en-US" i="1"/>
                                    <m:t>𝜙</m:t>
                                  </m:r>
                                </m:e>
                                <m:sub>
                                  <m:r>
                                    <a:rPr lang="en-US" i="1"/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/>
                                  </m:ctrlPr>
                                </m:sSubPr>
                                <m:e>
                                  <m:r>
                                    <a:rPr lang="en-US" i="1"/>
                                    <m:t>𝜙</m:t>
                                  </m:r>
                                </m:e>
                                <m:sub>
                                  <m:r>
                                    <a:rPr lang="en-US" i="1"/>
                                    <m:t>2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i="1"/>
                                <m:t>⋯</m:t>
                              </m:r>
                            </m:e>
                            <m:e>
                              <m:sSubSup>
                                <m:sSubSupPr>
                                  <m:ctrlPr>
                                    <a:rPr lang="en-US" i="1"/>
                                  </m:ctrlPr>
                                </m:sSubSupPr>
                                <m:e>
                                  <m:r>
                                    <a:rPr lang="en-US" i="1"/>
                                    <m:t>𝜙</m:t>
                                  </m:r>
                                </m:e>
                                <m:sub>
                                  <m:r>
                                    <a:rPr lang="en-US" i="1"/>
                                    <m:t>2</m:t>
                                  </m:r>
                                </m:sub>
                                <m:sup>
                                  <m:r>
                                    <a:rPr lang="en-US" i="1"/>
                                    <m:t>2</m:t>
                                  </m:r>
                                </m:sup>
                              </m:sSubSup>
                            </m:e>
                            <m:e>
                              <m:sSub>
                                <m:sSubPr>
                                  <m:ctrlPr>
                                    <a:rPr lang="en-US" i="1"/>
                                  </m:ctrlPr>
                                </m:sSubPr>
                                <m:e>
                                  <m:r>
                                    <a:rPr lang="en-US" i="1"/>
                                    <m:t>𝜙</m:t>
                                  </m:r>
                                </m:e>
                                <m:sub>
                                  <m:r>
                                    <a:rPr lang="en-US" i="1"/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/>
                                  </m:ctrlPr>
                                </m:sSubPr>
                                <m:e>
                                  <m:r>
                                    <a:rPr lang="en-US" i="1"/>
                                    <m:t>𝜙</m:t>
                                  </m:r>
                                </m:e>
                                <m:sub>
                                  <m:r>
                                    <a:rPr lang="en-US" i="1"/>
                                    <m:t>3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i="1"/>
                                <m:t>⋯</m:t>
                              </m:r>
                            </m:e>
                            <m:e>
                              <m:sSubSup>
                                <m:sSubSupPr>
                                  <m:ctrlPr>
                                    <a:rPr lang="en-US" i="1"/>
                                  </m:ctrlPr>
                                </m:sSubSupPr>
                                <m:e>
                                  <m:r>
                                    <a:rPr lang="en-US" i="1"/>
                                    <m:t>𝜙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i="1"/>
                                      </m:ctrlPr>
                                    </m:sSubPr>
                                    <m:e>
                                      <m:r>
                                        <a:rPr lang="en-US" i="1"/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US" i="1"/>
                                        <m:t>𝑃</m:t>
                                      </m:r>
                                    </m:sub>
                                  </m:sSub>
                                </m:sub>
                                <m:sup>
                                  <m:r>
                                    <a:rPr lang="en-US" i="1"/>
                                    <m:t>2</m:t>
                                  </m:r>
                                </m:sup>
                              </m:sSubSup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>
                    <a:effectLst/>
                  </a:rPr>
                  <a:t> </a:t>
                </a: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04246"/>
                <a:ext cx="11181202" cy="4952104"/>
              </a:xfrm>
              <a:blipFill rotWithShape="0">
                <a:blip r:embed="rId3"/>
                <a:stretch>
                  <a:fillRect l="-1145" t="-19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1BB89-AA20-6640-B184-086D824DC178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4384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78683"/>
            <a:ext cx="10515600" cy="1325563"/>
          </a:xfrm>
        </p:spPr>
        <p:txBody>
          <a:bodyPr/>
          <a:lstStyle/>
          <a:p>
            <a:r>
              <a:rPr lang="en-US" dirty="0" smtClean="0"/>
              <a:t>Reweighting in a </a:t>
            </a:r>
            <a:r>
              <a:rPr lang="en-US" dirty="0" smtClean="0"/>
              <a:t>nutshell …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93229"/>
                <a:ext cx="11181202" cy="4952104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𝐹</m:t>
                        </m:r>
                      </m:sub>
                    </m:sSub>
                  </m:oMath>
                </a14:m>
                <a:r>
                  <a:rPr lang="en-US" dirty="0"/>
                  <a:t> equations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𝐹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dirty="0" smtClean="0"/>
                  <a:t>evaluations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𝑀𝐸</m:t>
                            </m:r>
                          </m:e>
                        </m:d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da-DK" i="1">
                        <a:latin typeface="Cambria Math" charset="0"/>
                      </a:rPr>
                      <m:t>(</m:t>
                    </m:r>
                    <m:r>
                      <a:rPr lang="da-DK" i="1">
                        <a:latin typeface="Cambria Math" charset="0"/>
                      </a:rPr>
                      <m:t>𝜙</m:t>
                    </m:r>
                    <m:r>
                      <a:rPr lang="da-DK" i="1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 smtClean="0"/>
                  <a:t>:</a:t>
                </a:r>
                <a:endParaRPr lang="en-US" dirty="0" smtClean="0"/>
              </a:p>
              <a:p>
                <a:pPr marL="0" indent="0">
                  <a:buNone/>
                </a:pPr>
                <a:r>
                  <a:rPr lang="en-US" dirty="0"/>
                  <a:t>	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/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/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/>
                                  </m:ctrlPr>
                                </m:sSubPr>
                                <m:e>
                                  <m:d>
                                    <m:dPr>
                                      <m:ctrlPr>
                                        <a:rPr lang="en-US" i="1"/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i="1"/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begChr m:val="|"/>
                                              <m:endChr m:val="|"/>
                                              <m:ctrlPr>
                                                <a:rPr lang="en-US" i="1"/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i="1"/>
                                                <m:t>𝑀𝐸</m:t>
                                              </m:r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n-US" i="1"/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  <m:sub>
                                  <m:r>
                                    <a:rPr lang="en-US" i="1"/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/>
                                  </m:ctrlPr>
                                </m:sSubPr>
                                <m:e>
                                  <m:d>
                                    <m:dPr>
                                      <m:ctrlPr>
                                        <a:rPr lang="en-US" i="1"/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i="1"/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begChr m:val="|"/>
                                              <m:endChr m:val="|"/>
                                              <m:ctrlPr>
                                                <a:rPr lang="en-US" i="1"/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i="1"/>
                                                <m:t>𝑀𝐸</m:t>
                                              </m:r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n-US" i="1"/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  <m:sub>
                                  <m:r>
                                    <a:rPr lang="en-US" i="1"/>
                                    <m:t>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i="1"/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/>
                                  </m:ctrlPr>
                                </m:sSubPr>
                                <m:e>
                                  <m:d>
                                    <m:dPr>
                                      <m:ctrlPr>
                                        <a:rPr lang="en-US" i="1"/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i="1"/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begChr m:val="|"/>
                                              <m:endChr m:val="|"/>
                                              <m:ctrlPr>
                                                <a:rPr lang="en-US" i="1"/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i="1"/>
                                                <m:t>𝑀𝐸</m:t>
                                              </m:r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n-US" i="1"/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i="1"/>
                                      </m:ctrlPr>
                                    </m:sSubPr>
                                    <m:e>
                                      <m:r>
                                        <a:rPr lang="en-US" i="1"/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US" i="1"/>
                                        <m:t>𝐹</m:t>
                                      </m:r>
                                    </m:sub>
                                  </m:sSub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b="1" i="1"/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/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/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/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i="1"/>
                                      </m:ctrlPr>
                                    </m:accPr>
                                    <m:e>
                                      <m:r>
                                        <a:rPr lang="en-US" i="1"/>
                                        <m:t>𝑎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/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/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i="1"/>
                                      </m:ctrlPr>
                                    </m:accPr>
                                    <m:e>
                                      <m:r>
                                        <a:rPr lang="en-US" i="1"/>
                                        <m:t>𝑎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/>
                                    <m:t>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i="1"/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/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i="1"/>
                                      </m:ctrlPr>
                                    </m:accPr>
                                    <m:e>
                                      <m:r>
                                        <a:rPr lang="en-US" i="1"/>
                                        <m:t>𝑎</m:t>
                                      </m:r>
                                    </m:e>
                                  </m:acc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i="1"/>
                                      </m:ctrlPr>
                                    </m:sSubPr>
                                    <m:e>
                                      <m:r>
                                        <a:rPr lang="en-US" i="1"/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US" i="1"/>
                                        <m:t>𝐹</m:t>
                                      </m:r>
                                    </m:sub>
                                  </m:sSub>
                                </m:sub>
                              </m:sSub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i="1"/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/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/>
                                  </m:ctrlPr>
                                </m:sSubPr>
                                <m:e>
                                  <m:r>
                                    <a:rPr lang="en-US" i="1"/>
                                    <m:t>𝐹</m:t>
                                  </m:r>
                                </m:e>
                                <m:sub>
                                  <m:r>
                                    <a:rPr lang="en-US" i="1"/>
                                    <m:t>0,0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/>
                                  </m:ctrlPr>
                                </m:sSubPr>
                                <m:e>
                                  <m:r>
                                    <a:rPr lang="en-US" i="1"/>
                                    <m:t>𝐹</m:t>
                                  </m:r>
                                </m:e>
                                <m:sub>
                                  <m:r>
                                    <a:rPr lang="en-US" i="1"/>
                                    <m:t>0,1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i="1"/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/>
                                  </m:ctrlPr>
                                </m:sSubPr>
                                <m:e>
                                  <m:r>
                                    <a:rPr lang="en-US" i="1"/>
                                    <m:t>𝐹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i="1"/>
                                      </m:ctrlPr>
                                    </m:sSubPr>
                                    <m:e>
                                      <m:r>
                                        <a:rPr lang="en-US" i="1"/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US" i="1"/>
                                        <m:t>𝑃</m:t>
                                      </m:r>
                                    </m:sub>
                                  </m:sSub>
                                  <m:r>
                                    <a:rPr lang="en-US" i="1"/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i="1"/>
                                      </m:ctrlPr>
                                    </m:sSubPr>
                                    <m:e>
                                      <m:r>
                                        <a:rPr lang="en-US" i="1"/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US" i="1"/>
                                        <m:t>𝑃</m:t>
                                      </m:r>
                                    </m:sub>
                                  </m:sSub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i="1"/>
                      <m:t>    ≡    </m:t>
                    </m:r>
                    <m:acc>
                      <m:accPr>
                        <m:chr m:val="̅"/>
                        <m:ctrlPr>
                          <a:rPr lang="en-US" i="1"/>
                        </m:ctrlPr>
                      </m:accPr>
                      <m:e>
                        <m:r>
                          <a:rPr lang="en-US" i="1"/>
                          <m:t>𝑚</m:t>
                        </m:r>
                      </m:e>
                    </m:acc>
                    <m:r>
                      <a:rPr lang="en-US" i="1"/>
                      <m:t>=</m:t>
                    </m:r>
                    <m:r>
                      <a:rPr lang="en-US" b="1" i="1"/>
                      <m:t>𝑨</m:t>
                    </m:r>
                    <m:acc>
                      <m:accPr>
                        <m:chr m:val="̅"/>
                        <m:ctrlPr>
                          <a:rPr lang="en-US" i="1"/>
                        </m:ctrlPr>
                      </m:accPr>
                      <m:e>
                        <m:r>
                          <a:rPr lang="en-US" i="1"/>
                          <m:t>𝑓</m:t>
                        </m:r>
                      </m:e>
                    </m:acc>
                  </m:oMath>
                </a14:m>
                <a:r>
                  <a:rPr lang="en-US" dirty="0">
                    <a:effectLst/>
                  </a:rPr>
                  <a:t> </a:t>
                </a:r>
                <a:endParaRPr lang="en-US" dirty="0" smtClean="0">
                  <a:effectLst/>
                </a:endParaRP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 smtClean="0"/>
                  <a:t>Solve for reweight-coefficients for each event:</a:t>
                </a:r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/>
                        </m:ctrlPr>
                      </m:accPr>
                      <m:e>
                        <m:r>
                          <a:rPr lang="en-US" i="1"/>
                          <m:t>𝑓</m:t>
                        </m:r>
                      </m:e>
                    </m:acc>
                    <m:r>
                      <a:rPr lang="en-US" i="1"/>
                      <m:t>=</m:t>
                    </m:r>
                    <m:sSup>
                      <m:sSupPr>
                        <m:ctrlPr>
                          <a:rPr lang="en-US" b="1" i="1"/>
                        </m:ctrlPr>
                      </m:sSupPr>
                      <m:e>
                        <m:r>
                          <a:rPr lang="en-US" b="1" i="1"/>
                          <m:t>𝑨</m:t>
                        </m:r>
                      </m:e>
                      <m:sup>
                        <m:r>
                          <a:rPr lang="en-US" i="1"/>
                          <m:t>−1</m:t>
                        </m:r>
                      </m:sup>
                    </m:sSup>
                    <m:acc>
                      <m:accPr>
                        <m:chr m:val="̅"/>
                        <m:ctrlPr>
                          <a:rPr lang="en-US" i="1"/>
                        </m:ctrlPr>
                      </m:accPr>
                      <m:e>
                        <m:r>
                          <a:rPr lang="en-US" i="1"/>
                          <m:t>𝑚</m:t>
                        </m:r>
                      </m:e>
                    </m:acc>
                  </m:oMath>
                </a14:m>
                <a:r>
                  <a:rPr lang="en-US" dirty="0">
                    <a:effectLst/>
                  </a:rPr>
                  <a:t> </a:t>
                </a: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93229"/>
                <a:ext cx="11181202" cy="4952104"/>
              </a:xfrm>
              <a:blipFill rotWithShape="0">
                <a:blip r:embed="rId3"/>
                <a:stretch>
                  <a:fillRect l="-1145" t="-20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1BB89-AA20-6640-B184-086D824DC178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8186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22752"/>
            <a:ext cx="10515600" cy="1325563"/>
          </a:xfrm>
        </p:spPr>
        <p:txBody>
          <a:bodyPr/>
          <a:lstStyle/>
          <a:p>
            <a:r>
              <a:rPr lang="en-US" dirty="0" smtClean="0"/>
              <a:t>Reweighting in a </a:t>
            </a:r>
            <a:r>
              <a:rPr lang="en-US" dirty="0" smtClean="0"/>
              <a:t>nutshell …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sz="half" idx="1"/>
              </p:nvPr>
            </p:nvSpPr>
            <p:spPr>
              <a:xfrm>
                <a:off x="429659" y="1448314"/>
                <a:ext cx="7469435" cy="490803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 smtClean="0"/>
                  <a:t>Reweight event-distributions using reweight-coefficients:</a:t>
                </a:r>
              </a:p>
              <a:p>
                <a:pPr marL="0" indent="0">
                  <a:buNone/>
                </a:pPr>
                <a:endParaRPr lang="en-US" sz="200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a-DK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da-DK" i="1" dirty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da-DK" b="0" i="1" dirty="0" smtClean="0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da-DK" b="0" i="0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i="1"/>
                          </m:ctrlPr>
                        </m:fPr>
                        <m:num>
                          <m:sSub>
                            <m:sSubPr>
                              <m:ctrlPr>
                                <a:rPr lang="en-US" i="1"/>
                              </m:ctrlPr>
                            </m:sSubPr>
                            <m:e>
                              <m:r>
                                <a:rPr lang="en-US" i="1"/>
                                <m:t>𝑃</m:t>
                              </m:r>
                            </m:e>
                            <m:sub>
                              <m:r>
                                <a:rPr lang="da-DK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/>
                              </m:ctrlPr>
                            </m:sSubPr>
                            <m:e>
                              <m:r>
                                <a:rPr lang="en-US" i="1"/>
                                <m:t>𝑃</m:t>
                              </m:r>
                            </m:e>
                            <m:sub>
                              <m:r>
                                <a:rPr lang="en-US" i="1"/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en-US" i="1"/>
                        <m:t>=</m:t>
                      </m:r>
                      <m:f>
                        <m:fPr>
                          <m:ctrlPr>
                            <a:rPr lang="en-US" i="1"/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𝑀𝐸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  <m:d>
                            <m:d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a-DK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da-DK" i="1">
                                      <a:latin typeface="Cambria Math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da-DK" b="0" i="1" smtClean="0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𝑀𝐸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  <m:d>
                            <m:d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a-DK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da-DK" i="1">
                                      <a:latin typeface="Cambria Math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da-DK" b="0" i="1" smtClean="0">
                                      <a:latin typeface="Cambria Math" charset="0"/>
                                    </a:rPr>
                                    <m:t>𝑜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da-DK" i="1" dirty="0" smtClean="0">
                  <a:latin typeface="Cambria Math" charset="0"/>
                </a:endParaRPr>
              </a:p>
              <a:p>
                <a:pPr marL="0" indent="0">
                  <a:buNone/>
                </a:pPr>
                <a:endParaRPr lang="da-DK" sz="2000" i="1" dirty="0" smtClean="0">
                  <a:latin typeface="Cambria Math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a-DK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da-DK" i="1">
                            <a:latin typeface="Cambria Math" charset="0"/>
                          </a:rPr>
                          <m:t>𝜙</m:t>
                        </m:r>
                      </m:e>
                      <m:sub>
                        <m:r>
                          <a:rPr lang="da-DK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 smtClean="0"/>
                  <a:t> are a set of reweight-parameters.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a-DK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da-DK" i="1">
                            <a:latin typeface="Cambria Math" charset="0"/>
                          </a:rPr>
                          <m:t>𝜙</m:t>
                        </m:r>
                      </m:e>
                      <m:sub>
                        <m:r>
                          <a:rPr lang="da-DK" b="0" i="1" smtClean="0">
                            <a:latin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 smtClean="0"/>
                  <a:t> are the model parameters the event was generated with.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a-DK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da-DK" i="1" dirty="0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da-DK" i="1" dirty="0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 smtClean="0"/>
                  <a:t> is the event-weight to create event-distributions with.</a:t>
                </a: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429659" y="1448314"/>
                <a:ext cx="7469435" cy="4908035"/>
              </a:xfrm>
              <a:blipFill rotWithShape="0">
                <a:blip r:embed="rId3"/>
                <a:stretch>
                  <a:fillRect l="-1631" t="-2112" b="-13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8056597" y="1448314"/>
            <a:ext cx="3851206" cy="4351338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1BB89-AA20-6640-B184-086D824DC178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7454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34865"/>
          </a:xfrm>
        </p:spPr>
        <p:txBody>
          <a:bodyPr/>
          <a:lstStyle/>
          <a:p>
            <a:r>
              <a:rPr lang="en-US" dirty="0" smtClean="0"/>
              <a:t>Project Purpose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99990"/>
            <a:ext cx="10515600" cy="4876973"/>
          </a:xfrm>
        </p:spPr>
        <p:txBody>
          <a:bodyPr/>
          <a:lstStyle/>
          <a:p>
            <a:endParaRPr lang="en-US" dirty="0" smtClean="0"/>
          </a:p>
          <a:p>
            <a:r>
              <a:rPr lang="en-US" dirty="0" smtClean="0"/>
              <a:t>Create </a:t>
            </a:r>
            <a:r>
              <a:rPr lang="en-US" dirty="0" smtClean="0"/>
              <a:t>a software tool to calculate and embed reweight-coefficients into event </a:t>
            </a:r>
            <a:r>
              <a:rPr lang="en-US" dirty="0" smtClean="0"/>
              <a:t>files, using Sherpa event generator for matrix-element evaluation.</a:t>
            </a:r>
          </a:p>
          <a:p>
            <a:endParaRPr lang="en-US" dirty="0" smtClean="0"/>
          </a:p>
          <a:p>
            <a:r>
              <a:rPr lang="en-US" dirty="0" smtClean="0"/>
              <a:t>Implement </a:t>
            </a:r>
            <a:r>
              <a:rPr lang="en-US" dirty="0" smtClean="0"/>
              <a:t>an effective field theory (EFT) </a:t>
            </a:r>
            <a:r>
              <a:rPr lang="en-US" dirty="0" smtClean="0"/>
              <a:t>model for </a:t>
            </a:r>
            <a:r>
              <a:rPr lang="en-US" dirty="0" smtClean="0"/>
              <a:t>dimension-six </a:t>
            </a:r>
            <a:r>
              <a:rPr lang="en-US" dirty="0" smtClean="0"/>
              <a:t>operators, using UFO support in Sherpa.</a:t>
            </a:r>
          </a:p>
          <a:p>
            <a:endParaRPr lang="en-US" dirty="0" smtClean="0"/>
          </a:p>
          <a:p>
            <a:r>
              <a:rPr lang="en-US" dirty="0" smtClean="0"/>
              <a:t>Test reweighting of EFT, fitting it to the SM.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1BB89-AA20-6640-B184-086D824DC178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4102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490</TotalTime>
  <Words>950</Words>
  <Application>Microsoft Macintosh PowerPoint</Application>
  <PresentationFormat>Widescreen</PresentationFormat>
  <Paragraphs>288</Paragraphs>
  <Slides>27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Calibri</vt:lpstr>
      <vt:lpstr>Calibri Light</vt:lpstr>
      <vt:lpstr>Cambria Math</vt:lpstr>
      <vt:lpstr>Courier New</vt:lpstr>
      <vt:lpstr>Arial</vt:lpstr>
      <vt:lpstr>Office Theme</vt:lpstr>
      <vt:lpstr>Automated Matrix‑Element Re‑Weighting in Effective Field Theories</vt:lpstr>
      <vt:lpstr>Beyond Standard Physics</vt:lpstr>
      <vt:lpstr>What’s the problem?</vt:lpstr>
      <vt:lpstr>Reweighting is one solution</vt:lpstr>
      <vt:lpstr>Reweighting in a nutshell</vt:lpstr>
      <vt:lpstr>Reweighting in a nutshell …</vt:lpstr>
      <vt:lpstr>Reweighting in a nutshell …</vt:lpstr>
      <vt:lpstr>Reweighting in a nutshell …</vt:lpstr>
      <vt:lpstr>Project Purpose</vt:lpstr>
      <vt:lpstr>PowerPoint Presentation</vt:lpstr>
      <vt:lpstr>SherpaWeight – a reweighting software tool</vt:lpstr>
      <vt:lpstr>SherpaWeight – a reweighting software tool</vt:lpstr>
      <vt:lpstr>SherpaWeight – a reweighting software tool</vt:lpstr>
      <vt:lpstr>PowerPoint Presentation</vt:lpstr>
      <vt:lpstr>Effective Field Theory (EFT)</vt:lpstr>
      <vt:lpstr>EFT – Dimension six operators</vt:lpstr>
      <vt:lpstr>EFT – Dimension six operators</vt:lpstr>
      <vt:lpstr>From EFT to UFO model</vt:lpstr>
      <vt:lpstr>EFT – Notes on using FeynRules</vt:lpstr>
      <vt:lpstr>PowerPoint Presentation</vt:lpstr>
      <vt:lpstr>Choice of Process</vt:lpstr>
      <vt:lpstr>Choice of Event Generation</vt:lpstr>
      <vt:lpstr>PowerPoint Presentation</vt:lpstr>
      <vt:lpstr>Choice of Observables</vt:lpstr>
      <vt:lpstr>Optimal Observables</vt:lpstr>
      <vt:lpstr>Choice of Binning and Data Range</vt:lpstr>
      <vt:lpstr>Bin Optimization using Cross-Validation</vt:lpstr>
    </vt:vector>
  </TitlesOfParts>
  <Manager/>
  <Company/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Thesis Presentation</dc:title>
  <dc:subject/>
  <dc:creator>Christopher Jacobsen</dc:creator>
  <cp:keywords/>
  <dc:description/>
  <cp:lastModifiedBy>Christopher Jacobsen</cp:lastModifiedBy>
  <cp:revision>96</cp:revision>
  <dcterms:created xsi:type="dcterms:W3CDTF">2015-11-08T22:11:27Z</dcterms:created>
  <dcterms:modified xsi:type="dcterms:W3CDTF">2015-11-09T15:15:52Z</dcterms:modified>
  <cp:category/>
</cp:coreProperties>
</file>